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68" r:id="rId3"/>
    <p:sldId id="258" r:id="rId4"/>
    <p:sldId id="272" r:id="rId5"/>
    <p:sldId id="274" r:id="rId6"/>
    <p:sldId id="273" r:id="rId7"/>
    <p:sldId id="267" r:id="rId8"/>
    <p:sldId id="271" r:id="rId9"/>
    <p:sldId id="269" r:id="rId10"/>
    <p:sldId id="275" r:id="rId11"/>
    <p:sldId id="261" r:id="rId12"/>
    <p:sldId id="266" r:id="rId13"/>
    <p:sldId id="262" r:id="rId14"/>
    <p:sldId id="263" r:id="rId15"/>
    <p:sldId id="264" r:id="rId16"/>
    <p:sldId id="265" r:id="rId17"/>
  </p:sldIdLst>
  <p:sldSz cx="9144000" cy="5143500" type="screen16x9"/>
  <p:notesSz cx="6858000" cy="9144000"/>
  <p:embeddedFontLst>
    <p:embeddedFont>
      <p:font typeface="PT Sans Narrow" panose="020B0604020202020204" charset="0"/>
      <p:regular r:id="rId19"/>
      <p:bold r:id="rId20"/>
    </p:embeddedFont>
    <p:embeddedFont>
      <p:font typeface="Open Sans" panose="020B0604020202020204" charset="0"/>
      <p:regular r:id="rId21"/>
      <p:bold r:id="rId22"/>
      <p:italic r:id="rId23"/>
      <p:boldItalic r:id="rId24"/>
    </p:embeddedFont>
    <p:embeddedFont>
      <p:font typeface="Open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Rankin" initials="" lastIdx="1" clrIdx="0"/>
  <p:cmAuthor id="1" name="David Rankin" initials="D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87" autoAdjust="0"/>
  </p:normalViewPr>
  <p:slideViewPr>
    <p:cSldViewPr snapToGrid="0">
      <p:cViewPr varScale="1">
        <p:scale>
          <a:sx n="70" d="100"/>
          <a:sy n="70" d="100"/>
        </p:scale>
        <p:origin x="13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0-26T15:58:03.854" idx="1">
    <p:pos x="6000" y="0"/>
    <p:text>Is there a different image we can use or better one? Not sure if this is supposed to represent the Wonder Factory or not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01T11:57:46.889" idx="1">
    <p:pos x="10" y="10"/>
    <p:text>The notes for this may need to be updated.</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944221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dzTyP4BdK0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Good evening </a:t>
            </a:r>
          </a:p>
          <a:p>
            <a:pPr lvl="0">
              <a:spcBef>
                <a:spcPts val="0"/>
              </a:spcBef>
              <a:buNone/>
            </a:pPr>
            <a:r>
              <a:rPr lang="en" dirty="0"/>
              <a:t>We are the wonder factory STEM display B Team 15</a:t>
            </a:r>
          </a:p>
          <a:p>
            <a:pPr marL="457200" lvl="0" indent="-228600">
              <a:spcBef>
                <a:spcPts val="0"/>
              </a:spcBef>
              <a:buChar char="●"/>
            </a:pPr>
            <a:r>
              <a:rPr lang="en" dirty="0"/>
              <a:t>Ali Alkhaiyat: project manager </a:t>
            </a:r>
          </a:p>
          <a:p>
            <a:pPr marL="457200" lvl="0" indent="-228600">
              <a:spcBef>
                <a:spcPts val="0"/>
              </a:spcBef>
              <a:buChar char="●"/>
            </a:pPr>
            <a:r>
              <a:rPr lang="en" dirty="0"/>
              <a:t>David Rankin: Secretary &amp; client contact</a:t>
            </a:r>
          </a:p>
          <a:p>
            <a:pPr marL="457200" lvl="0" indent="-228600">
              <a:spcBef>
                <a:spcPts val="0"/>
              </a:spcBef>
              <a:buChar char="●"/>
            </a:pPr>
            <a:r>
              <a:rPr lang="en" dirty="0"/>
              <a:t>Carlos Shields: Budget Liaison</a:t>
            </a:r>
          </a:p>
          <a:p>
            <a:pPr marL="457200" lvl="0" indent="-228600" rtl="0">
              <a:spcBef>
                <a:spcPts val="0"/>
              </a:spcBef>
              <a:buChar char="●"/>
            </a:pPr>
            <a:r>
              <a:rPr lang="en" dirty="0"/>
              <a:t>Kevin Park:Website Developer</a:t>
            </a:r>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18295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solidFill>
                  <a:srgbClr val="000000"/>
                </a:solidFill>
                <a:latin typeface="Arial"/>
              </a:rPr>
              <a:t>What is left in the manufacturing of the design? </a:t>
            </a:r>
          </a:p>
          <a:p>
            <a:r>
              <a:rPr lang="en-US" dirty="0">
                <a:solidFill>
                  <a:srgbClr val="000000"/>
                </a:solidFill>
                <a:latin typeface="Arial"/>
              </a:rPr>
              <a:t>-we need to make it up to 4 stations</a:t>
            </a:r>
          </a:p>
          <a:p>
            <a:endParaRPr lang="en-US" dirty="0">
              <a:solidFill>
                <a:srgbClr val="000000"/>
              </a:solidFill>
              <a:latin typeface="Arial"/>
            </a:endParaRPr>
          </a:p>
        </p:txBody>
      </p:sp>
    </p:spTree>
    <p:extLst>
      <p:ext uri="{BB962C8B-B14F-4D97-AF65-F5344CB8AC3E}">
        <p14:creationId xmlns:p14="http://schemas.microsoft.com/office/powerpoint/2010/main" val="3920215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sz="1100" b="0" i="0" u="none" strike="noStrike" kern="1200" baseline="0" dirty="0">
                <a:solidFill>
                  <a:schemeClr val="tx1"/>
                </a:solidFill>
                <a:latin typeface="+mn-lt"/>
                <a:ea typeface="+mn-ea"/>
                <a:cs typeface="+mn-cs"/>
              </a:rPr>
              <a:t>We </a:t>
            </a:r>
            <a:r>
              <a:rPr lang="en-US" sz="1100" b="0" i="0" u="none" strike="noStrike" kern="1200" baseline="0" dirty="0">
                <a:solidFill>
                  <a:schemeClr val="tx1"/>
                </a:solidFill>
                <a:ea typeface="+mn-ea"/>
                <a:cs typeface="+mn-cs"/>
              </a:rPr>
              <a:t>have already conducted numerous testing. For example, we have already tested the generator for power output, the 3D printed gears for viability, and the circuit puzzle. We had the opportunity to have our client and their children test our design for ease-of-use and overall operation. We also took several notes during the STEM celebration event while people of all ages tested both stations. From that event, we found that we will need to somehow reduce the power output of the generator. We plan to do this by adding a current reducing element to the circuit puzzle and lowering the front  gear ratios. We plan to also conduct more testing on the front cover and crank arm so it is able to open more smoothly and reduce pinch points. We also plan to remove the hub form the front gears and just make them one inch wide instead of half an inch wide. This is due to the fact that many kids at the even did not understand the concept of making the hubs face the same direction.</a:t>
            </a:r>
          </a:p>
          <a:p>
            <a:endParaRPr lang="en-US" kern="1200" dirty="0">
              <a:solidFill>
                <a:srgbClr val="000000"/>
              </a:solidFill>
              <a:latin typeface="Arial"/>
              <a:ea typeface="+mn-ea"/>
              <a:cs typeface="+mn-cs"/>
            </a:endParaRPr>
          </a:p>
          <a:p>
            <a:r>
              <a:rPr lang="en-US" kern="1200" dirty="0">
                <a:solidFill>
                  <a:srgbClr val="000000"/>
                </a:solidFill>
                <a:latin typeface="Arial"/>
                <a:ea typeface="+mn-ea"/>
                <a:cs typeface="+mn-cs"/>
              </a:rPr>
              <a:t>Some of our contingencies if we go over budget is to first request additional funds from our client since we have been given permission from them to do so. If that does not work, we plan to do some fundraising until we reach meet our budget. The final contingency is to reduce the amount of stations from four to three or even two.</a:t>
            </a:r>
          </a:p>
        </p:txBody>
      </p:sp>
    </p:spTree>
    <p:extLst>
      <p:ext uri="{BB962C8B-B14F-4D97-AF65-F5344CB8AC3E}">
        <p14:creationId xmlns:p14="http://schemas.microsoft.com/office/powerpoint/2010/main" val="231569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solidFill>
                  <a:srgbClr val="000000"/>
                </a:solidFill>
                <a:latin typeface="Arial"/>
              </a:rPr>
              <a:t>Here is our final manufacturing plan with designated responsibilities. Ali plans to cut, sand, and stain all wooden parts as well as install the safety mechanism. He will also be in charge of the final assembly and assist with the UGRADS poster and the operation and assembly manual. </a:t>
            </a:r>
          </a:p>
          <a:p>
            <a:endParaRPr lang="en-US" dirty="0">
              <a:solidFill>
                <a:srgbClr val="000000"/>
              </a:solidFill>
              <a:latin typeface="Arial"/>
            </a:endParaRPr>
          </a:p>
          <a:p>
            <a:r>
              <a:rPr lang="en-US" dirty="0">
                <a:solidFill>
                  <a:srgbClr val="000000"/>
                </a:solidFill>
                <a:latin typeface="Arial"/>
              </a:rPr>
              <a:t>Carlos will be responsible for ensuring the output current will be reduced through the electronic circuit puzzle and install all electronic devices. He will also finalize the budget and create a additional funds proposal, if necessary. </a:t>
            </a:r>
          </a:p>
          <a:p>
            <a:endParaRPr lang="en-US" dirty="0">
              <a:solidFill>
                <a:srgbClr val="000000"/>
              </a:solidFill>
              <a:latin typeface="Arial"/>
            </a:endParaRPr>
          </a:p>
          <a:p>
            <a:r>
              <a:rPr lang="en-US" dirty="0">
                <a:solidFill>
                  <a:srgbClr val="000000"/>
                </a:solidFill>
                <a:latin typeface="Arial"/>
              </a:rPr>
              <a:t>I will ensure that the additional six shafts, two safety mechanisms, and four crank arms are manufactured by either doing the manufacturing myself or submitting work orders. I will order the new gears for the current stations and all of the gears for the additional two stations. I will also be responsible for the UGRADS poster and operation/assembly manual along with the final quality control inspection of all stations. </a:t>
            </a:r>
          </a:p>
          <a:p>
            <a:endParaRPr lang="en-US" dirty="0">
              <a:solidFill>
                <a:srgbClr val="000000"/>
              </a:solidFill>
              <a:latin typeface="Arial"/>
            </a:endParaRPr>
          </a:p>
          <a:p>
            <a:r>
              <a:rPr lang="en-US" dirty="0">
                <a:solidFill>
                  <a:srgbClr val="000000"/>
                </a:solidFill>
                <a:latin typeface="Arial"/>
              </a:rPr>
              <a:t>Kevin will assist Carlos with the final electronics installation and Ali with the wood manufacturing. He will be responsible for adding all covers and ensuring all SolidWorks files and the website stay current. Kevin and Carlos will also be in charge of creating the station informational posters and instructions.</a:t>
            </a:r>
          </a:p>
        </p:txBody>
      </p:sp>
    </p:spTree>
    <p:extLst>
      <p:ext uri="{BB962C8B-B14F-4D97-AF65-F5344CB8AC3E}">
        <p14:creationId xmlns:p14="http://schemas.microsoft.com/office/powerpoint/2010/main" val="11169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So far we are on schedule. We have been able to meet class requirements and dates easily. We were able to have 2 stations working on march 6th for the Flagstaff STEM event. We plan on making another 2  in the 2 weeks after spring break and to use the data provided from the event and the hardware review to make improvements on all 4.</a:t>
            </a:r>
            <a:endParaRPr lang="en" dirty="0">
              <a:solidFill>
                <a:srgbClr val="000000"/>
              </a:solidFill>
              <a:latin typeface="Arial"/>
            </a:endParaRPr>
          </a:p>
        </p:txBody>
      </p:sp>
    </p:spTree>
    <p:extLst>
      <p:ext uri="{BB962C8B-B14F-4D97-AF65-F5344CB8AC3E}">
        <p14:creationId xmlns:p14="http://schemas.microsoft.com/office/powerpoint/2010/main" val="2854118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a:lnSpc>
                <a:spcPct val="150000"/>
              </a:lnSpc>
            </a:pPr>
            <a:r>
              <a:rPr lang="en" sz="1100" dirty="0">
                <a:solidFill>
                  <a:schemeClr val="dk2"/>
                </a:solidFill>
                <a:latin typeface="Arial"/>
                <a:ea typeface="PT Sans Narrow"/>
                <a:cs typeface="PT Sans Narrow"/>
                <a:sym typeface="PT Sans Narrow"/>
              </a:rPr>
              <a:t>Our budget is still $2000 and we have spent a little more money from the last time The projected spending has increased because of changes that were addressed in the hardware review. </a:t>
            </a:r>
            <a:r>
              <a:rPr lang="en" sz="1100" dirty="0" err="1">
                <a:solidFill>
                  <a:schemeClr val="dk2"/>
                </a:solidFill>
                <a:latin typeface="Arial"/>
                <a:ea typeface="PT Sans Narrow"/>
                <a:cs typeface="PT Sans Narrow"/>
                <a:sym typeface="PT Sans Narrow"/>
              </a:rPr>
              <a:t>Jackey</a:t>
            </a:r>
            <a:r>
              <a:rPr lang="en" sz="1100" dirty="0">
                <a:solidFill>
                  <a:schemeClr val="dk2"/>
                </a:solidFill>
                <a:latin typeface="Arial"/>
                <a:ea typeface="PT Sans Narrow"/>
                <a:cs typeface="PT Sans Narrow"/>
                <a:sym typeface="PT Sans Narrow"/>
              </a:rPr>
              <a:t> and Steve have told us many time that they are willing to give us extra funds if we need them so we may need to rely on those if we aren't able to cover the deficit.</a:t>
            </a:r>
            <a:endParaRPr lang="en" dirty="0">
              <a:solidFill>
                <a:srgbClr val="158158"/>
              </a:solidFill>
              <a:latin typeface="Arial"/>
              <a:ea typeface="PT Sans Narrow"/>
              <a:cs typeface="PT Sans Narrow"/>
              <a:sym typeface="PT Sans Narrow"/>
            </a:endParaRPr>
          </a:p>
        </p:txBody>
      </p:sp>
    </p:spTree>
    <p:extLst>
      <p:ext uri="{BB962C8B-B14F-4D97-AF65-F5344CB8AC3E}">
        <p14:creationId xmlns:p14="http://schemas.microsoft.com/office/powerpoint/2010/main" val="316005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498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162239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What is the Wonder Factory?</a:t>
            </a:r>
          </a:p>
          <a:p>
            <a:pPr marL="457200" lvl="0" indent="-228600">
              <a:spcBef>
                <a:spcPts val="0"/>
              </a:spcBef>
              <a:buChar char="●"/>
            </a:pPr>
            <a:r>
              <a:rPr lang="en" dirty="0"/>
              <a:t>The Wonder Factory is the interactive science, technology, engineering, art and math (STEM/STEAM) in Flagstaff, AZ</a:t>
            </a:r>
          </a:p>
          <a:p>
            <a:pPr marL="457200" lvl="0" indent="-228600">
              <a:spcBef>
                <a:spcPts val="0"/>
              </a:spcBef>
              <a:buChar char="●"/>
            </a:pPr>
            <a:r>
              <a:rPr lang="en" dirty="0"/>
              <a:t>The Wonder Factory was founded by two people who they are Jackee and Steve Alston</a:t>
            </a:r>
          </a:p>
          <a:p>
            <a:pPr marL="457200" lvl="0" indent="-228600">
              <a:spcBef>
                <a:spcPts val="0"/>
              </a:spcBef>
              <a:buChar char="●"/>
            </a:pPr>
            <a:r>
              <a:rPr lang="en" dirty="0"/>
              <a:t>The Wonder Factory goal is to lead the next generation of young minds into their place as the thinkers, the makers, and the creators of the future through hands-on interactions with science, technology, engineering, art, and mathematics.</a:t>
            </a:r>
          </a:p>
          <a:p>
            <a:pPr lvl="0">
              <a:spcBef>
                <a:spcPts val="0"/>
              </a:spcBef>
              <a:buNone/>
            </a:pPr>
            <a:r>
              <a:rPr lang="en" dirty="0"/>
              <a:t> </a:t>
            </a:r>
            <a:endParaRPr dirty="0"/>
          </a:p>
          <a:p>
            <a:pPr lvl="0">
              <a:spcBef>
                <a:spcPts val="0"/>
              </a:spcBef>
              <a:buNone/>
            </a:pPr>
            <a:endParaRPr dirty="0"/>
          </a:p>
        </p:txBody>
      </p:sp>
    </p:spTree>
    <p:extLst>
      <p:ext uri="{BB962C8B-B14F-4D97-AF65-F5344CB8AC3E}">
        <p14:creationId xmlns:p14="http://schemas.microsoft.com/office/powerpoint/2010/main" val="386364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The major goals for our project are listed below:</a:t>
            </a:r>
          </a:p>
          <a:p>
            <a:pPr marL="457200" lvl="0" indent="-228600">
              <a:spcBef>
                <a:spcPts val="0"/>
              </a:spcBef>
              <a:buChar char="●"/>
            </a:pPr>
            <a:r>
              <a:rPr lang="en" dirty="0"/>
              <a:t>must be safe to all users</a:t>
            </a:r>
          </a:p>
          <a:p>
            <a:pPr marL="457200" lvl="0" indent="-228600">
              <a:spcBef>
                <a:spcPts val="0"/>
              </a:spcBef>
              <a:buChar char="●"/>
            </a:pPr>
            <a:r>
              <a:rPr lang="en" dirty="0"/>
              <a:t>must be ready</a:t>
            </a:r>
          </a:p>
          <a:p>
            <a:pPr marL="457200" indent="-228600">
              <a:buChar char="●"/>
            </a:pPr>
            <a:r>
              <a:rPr lang="en" dirty="0"/>
              <a:t>must select, design, build and test one final unique idea </a:t>
            </a:r>
          </a:p>
          <a:p>
            <a:pPr marL="457200" lvl="0" indent="-228600">
              <a:spcBef>
                <a:spcPts val="0"/>
              </a:spcBef>
              <a:buChar char="●"/>
            </a:pPr>
            <a:r>
              <a:rPr lang="en" dirty="0"/>
              <a:t>use critical thinking to solve a problem</a:t>
            </a:r>
          </a:p>
          <a:p>
            <a:pPr marL="457200" lvl="0" indent="-228600">
              <a:spcBef>
                <a:spcPts val="0"/>
              </a:spcBef>
              <a:buChar char="●"/>
            </a:pPr>
            <a:r>
              <a:rPr lang="en" dirty="0"/>
              <a:t>use formal methods of teaching and make more fun for children</a:t>
            </a:r>
          </a:p>
          <a:p>
            <a:pPr marL="171450" indent="-171450">
              <a:buFont typeface="Arial" panose="020B0604020202020204" pitchFamily="34" charset="0"/>
              <a:buChar char="•"/>
            </a:pPr>
            <a:r>
              <a:rPr lang="en" dirty="0"/>
              <a:t>Project Expectations</a:t>
            </a:r>
          </a:p>
          <a:p>
            <a:pPr marL="171450" indent="-171450">
              <a:buFont typeface="Arial" panose="020B0604020202020204" pitchFamily="34" charset="0"/>
              <a:buChar char="•"/>
            </a:pPr>
            <a:r>
              <a:rPr lang="en" dirty="0"/>
              <a:t>The</a:t>
            </a:r>
            <a:r>
              <a:rPr lang="en"/>
              <a:t> design stays as it is and we did not change it.</a:t>
            </a:r>
          </a:p>
        </p:txBody>
      </p:sp>
    </p:spTree>
    <p:extLst>
      <p:ext uri="{BB962C8B-B14F-4D97-AF65-F5344CB8AC3E}">
        <p14:creationId xmlns:p14="http://schemas.microsoft.com/office/powerpoint/2010/main" val="199425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current design of The Wonder Factory Team 15 was manufactured:</a:t>
            </a:r>
          </a:p>
          <a:p>
            <a:endParaRPr lang="en-US" dirty="0">
              <a:latin typeface="Arial"/>
            </a:endParaRPr>
          </a:p>
          <a:p>
            <a:r>
              <a:rPr lang="en-US" dirty="0">
                <a:latin typeface="Arial"/>
              </a:rPr>
              <a:t>The first and second station are included the Gearbox, Generator Circuit Puzzle and Race Track. The gearbox is connected with a DC generator and the DC generator </a:t>
            </a:r>
            <a:br>
              <a:rPr lang="en-US" dirty="0">
                <a:latin typeface="Arial"/>
              </a:rPr>
            </a:br>
            <a:r>
              <a:rPr lang="en-US" dirty="0">
                <a:latin typeface="Arial"/>
              </a:rPr>
              <a:t>is connected with circuit puzzle. The circuit puzzle is connected with the Race Track to power the race </a:t>
            </a:r>
            <a:r>
              <a:rPr lang="en-US" dirty="0" err="1">
                <a:latin typeface="Arial"/>
              </a:rPr>
              <a:t>track.The</a:t>
            </a:r>
            <a:r>
              <a:rPr lang="en-US" dirty="0">
                <a:latin typeface="Arial"/>
              </a:rPr>
              <a:t> front cover can be opened and closed. The user is allowed to remove and put two sent of gears. Also, there is green wire rope that is placed on a hook. The green wire rope is connected with a steel pipe under the bottom </a:t>
            </a:r>
            <a:r>
              <a:rPr lang="en-US" dirty="0" err="1">
                <a:latin typeface="Arial"/>
              </a:rPr>
              <a:t>plate.There</a:t>
            </a:r>
            <a:r>
              <a:rPr lang="en-US" dirty="0">
                <a:latin typeface="Arial"/>
              </a:rPr>
              <a:t> is a compressed spring attached on the steel pipe. This steel pipe is able to be pushed down while the wire rope is on the </a:t>
            </a:r>
            <a:r>
              <a:rPr lang="en-US" dirty="0" err="1">
                <a:latin typeface="Arial"/>
              </a:rPr>
              <a:t>hook.This</a:t>
            </a:r>
            <a:r>
              <a:rPr lang="en-US" dirty="0">
                <a:latin typeface="Arial"/>
              </a:rPr>
              <a:t> safety mechanism is to lock the shaft while the front cover is open because there is no force pushed on the green wire rope when the cover is open. </a:t>
            </a:r>
          </a:p>
        </p:txBody>
      </p:sp>
    </p:spTree>
    <p:extLst>
      <p:ext uri="{BB962C8B-B14F-4D97-AF65-F5344CB8AC3E}">
        <p14:creationId xmlns:p14="http://schemas.microsoft.com/office/powerpoint/2010/main" val="229384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gearbox has many parts </a:t>
            </a:r>
            <a:r>
              <a:rPr lang="en-US" dirty="0" err="1"/>
              <a:t>inside.There</a:t>
            </a:r>
            <a:r>
              <a:rPr lang="en-US" dirty="0"/>
              <a:t> are the two fixed gears conceded with two shafts. The third shaft is connected with crank arm. There are top mounted bearing and wall mounted bearing for the shafts. Also, there is the shaft locker for the </a:t>
            </a:r>
            <a:r>
              <a:rPr lang="en-US" dirty="0" err="1"/>
              <a:t>shaft.This</a:t>
            </a:r>
            <a:r>
              <a:rPr lang="en-US" dirty="0"/>
              <a:t> metal piece inside is a safety technique to lock the shaft when the front cover is </a:t>
            </a:r>
            <a:r>
              <a:rPr lang="en-US" dirty="0" err="1"/>
              <a:t>open.The</a:t>
            </a:r>
            <a:r>
              <a:rPr lang="en-US" dirty="0"/>
              <a:t> front cover can be opened to allow the user to remove and put two set of gears inside. </a:t>
            </a:r>
          </a:p>
        </p:txBody>
      </p:sp>
    </p:spTree>
    <p:extLst>
      <p:ext uri="{BB962C8B-B14F-4D97-AF65-F5344CB8AC3E}">
        <p14:creationId xmlns:p14="http://schemas.microsoft.com/office/powerpoint/2010/main" val="230617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https://www.youtube.com/watch?v=dzTyP4BdK0A</a:t>
            </a:r>
            <a:r>
              <a:rPr lang="en-US" dirty="0"/>
              <a:t> </a:t>
            </a:r>
            <a:endParaRPr lang="en-US"/>
          </a:p>
          <a:p>
            <a:endParaRPr lang="en-US" dirty="0"/>
          </a:p>
        </p:txBody>
      </p:sp>
    </p:spTree>
    <p:extLst>
      <p:ext uri="{BB962C8B-B14F-4D97-AF65-F5344CB8AC3E}">
        <p14:creationId xmlns:p14="http://schemas.microsoft.com/office/powerpoint/2010/main" val="65763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solidFill>
                  <a:srgbClr val="000000"/>
                </a:solidFill>
                <a:latin typeface="Arial"/>
              </a:rPr>
              <a:t>What is left in the manufacturing of the design? </a:t>
            </a:r>
          </a:p>
          <a:p>
            <a:r>
              <a:rPr lang="en-US" dirty="0">
                <a:solidFill>
                  <a:srgbClr val="000000"/>
                </a:solidFill>
                <a:latin typeface="Arial"/>
              </a:rPr>
              <a:t>-we need to make it up to 4 stations</a:t>
            </a:r>
          </a:p>
          <a:p>
            <a:endParaRPr lang="en-US" dirty="0">
              <a:solidFill>
                <a:srgbClr val="000000"/>
              </a:solidFill>
              <a:latin typeface="Arial"/>
            </a:endParaRPr>
          </a:p>
        </p:txBody>
      </p:sp>
    </p:spTree>
    <p:extLst>
      <p:ext uri="{BB962C8B-B14F-4D97-AF65-F5344CB8AC3E}">
        <p14:creationId xmlns:p14="http://schemas.microsoft.com/office/powerpoint/2010/main" val="145460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solidFill>
                  <a:srgbClr val="000000"/>
                </a:solidFill>
                <a:latin typeface="Arial"/>
              </a:rPr>
              <a:t>Update the audience to what has been accomplished since the last presentation.</a:t>
            </a:r>
          </a:p>
          <a:p>
            <a:r>
              <a:rPr lang="en-US" dirty="0">
                <a:solidFill>
                  <a:srgbClr val="000000"/>
                </a:solidFill>
                <a:latin typeface="Arial"/>
              </a:rPr>
              <a:t>- safety mechanism &amp; from the last </a:t>
            </a:r>
            <a:r>
              <a:rPr lang="en-US" dirty="0" err="1">
                <a:solidFill>
                  <a:srgbClr val="000000"/>
                </a:solidFill>
                <a:latin typeface="Arial"/>
              </a:rPr>
              <a:t>presentation,we</a:t>
            </a:r>
            <a:r>
              <a:rPr lang="en-US" dirty="0">
                <a:solidFill>
                  <a:srgbClr val="000000"/>
                </a:solidFill>
                <a:latin typeface="Arial"/>
              </a:rPr>
              <a:t> have been preparing stem night. As a </a:t>
            </a:r>
            <a:r>
              <a:rPr lang="en-US" dirty="0" err="1">
                <a:solidFill>
                  <a:srgbClr val="000000"/>
                </a:solidFill>
                <a:latin typeface="Arial"/>
              </a:rPr>
              <a:t>result,we</a:t>
            </a:r>
            <a:r>
              <a:rPr lang="en-US" dirty="0">
                <a:solidFill>
                  <a:srgbClr val="000000"/>
                </a:solidFill>
                <a:latin typeface="Arial"/>
              </a:rPr>
              <a:t> made 2 section of our project. (show video for this) </a:t>
            </a:r>
          </a:p>
          <a:p>
            <a:r>
              <a:rPr lang="en-US" dirty="0">
                <a:solidFill>
                  <a:srgbClr val="000000"/>
                </a:solidFill>
                <a:latin typeface="Arial"/>
              </a:rPr>
              <a:t>Where there any changes to the design? What caused those changes?</a:t>
            </a:r>
          </a:p>
          <a:p>
            <a:r>
              <a:rPr lang="en-US" dirty="0">
                <a:solidFill>
                  <a:srgbClr val="000000"/>
                </a:solidFill>
                <a:latin typeface="Arial"/>
              </a:rPr>
              <a:t>-we have been thinking about safety factor that putting something between gears. However, this would work only one way. </a:t>
            </a:r>
            <a:r>
              <a:rPr lang="en-US" dirty="0" err="1">
                <a:solidFill>
                  <a:srgbClr val="000000"/>
                </a:solidFill>
                <a:latin typeface="Arial"/>
              </a:rPr>
              <a:t>Thus,we</a:t>
            </a:r>
            <a:r>
              <a:rPr lang="en-US" dirty="0">
                <a:solidFill>
                  <a:srgbClr val="000000"/>
                </a:solidFill>
                <a:latin typeface="Arial"/>
              </a:rPr>
              <a:t> changed safety factor holding intermediate shaft looks like it.</a:t>
            </a:r>
          </a:p>
          <a:p>
            <a:endParaRPr lang="en-US" dirty="0">
              <a:solidFill>
                <a:srgbClr val="000000"/>
              </a:solidFill>
              <a:latin typeface="Arial"/>
            </a:endParaRPr>
          </a:p>
        </p:txBody>
      </p:sp>
    </p:spTree>
    <p:extLst>
      <p:ext uri="{BB962C8B-B14F-4D97-AF65-F5344CB8AC3E}">
        <p14:creationId xmlns:p14="http://schemas.microsoft.com/office/powerpoint/2010/main" val="88784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solidFill>
                  <a:srgbClr val="000000"/>
                </a:solidFill>
                <a:latin typeface="Arial"/>
              </a:rPr>
              <a:t>Where there any changes to the design? What caused those changes?</a:t>
            </a:r>
          </a:p>
          <a:p>
            <a:r>
              <a:rPr lang="en-US" dirty="0">
                <a:solidFill>
                  <a:srgbClr val="000000"/>
                </a:solidFill>
                <a:latin typeface="Arial"/>
              </a:rPr>
              <a:t>-in addition, we changed the way to cut edge where facing each part of wood.</a:t>
            </a:r>
          </a:p>
          <a:p>
            <a:r>
              <a:rPr lang="en-US" dirty="0">
                <a:solidFill>
                  <a:srgbClr val="000000"/>
                </a:solidFill>
                <a:latin typeface="Arial"/>
              </a:rPr>
              <a:t>-shaft distance(space and efficiency)</a:t>
            </a:r>
          </a:p>
          <a:p>
            <a:endParaRPr lang="en-US" dirty="0">
              <a:solidFill>
                <a:srgbClr val="000000"/>
              </a:solidFill>
              <a:latin typeface="Arial"/>
            </a:endParaRPr>
          </a:p>
        </p:txBody>
      </p:sp>
    </p:spTree>
    <p:extLst>
      <p:ext uri="{BB962C8B-B14F-4D97-AF65-F5344CB8AC3E}">
        <p14:creationId xmlns:p14="http://schemas.microsoft.com/office/powerpoint/2010/main" val="250181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www.facebook.com/thewonderfactoryflagstaf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www.youtube.com/embed/dzTyP4BdK0A"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1026" name="Picture 2" descr="https://lh4.googleusercontent.com/Jmo8zJUyn1cvKcxsfrIdkcFb-JxkwdDTvyxw01FrzN3rAEO8YwftTsuyW3kXH86ARa9ENwHs29_9FeSVgusKDQzd0w83upndGk_IizfWGHfKxrTUzR5iBWdAR_BRI3U6xEeRsDWSH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9" y="0"/>
            <a:ext cx="7788534" cy="5146729"/>
          </a:xfrm>
          <a:prstGeom prst="rect">
            <a:avLst/>
          </a:prstGeom>
          <a:noFill/>
          <a:extLst>
            <a:ext uri="{909E8E84-426E-40DD-AFC4-6F175D3DCCD1}">
              <a14:hiddenFill xmlns:a14="http://schemas.microsoft.com/office/drawing/2010/main">
                <a:solidFill>
                  <a:srgbClr val="FFFFFF"/>
                </a:solidFill>
              </a14:hiddenFill>
            </a:ext>
          </a:extLst>
        </p:spPr>
      </p:pic>
      <p:sp>
        <p:nvSpPr>
          <p:cNvPr id="67" name="Shape 67"/>
          <p:cNvSpPr txBox="1">
            <a:spLocks noGrp="1"/>
          </p:cNvSpPr>
          <p:nvPr>
            <p:ph type="body" idx="1"/>
          </p:nvPr>
        </p:nvSpPr>
        <p:spPr>
          <a:xfrm>
            <a:off x="3205812" y="73900"/>
            <a:ext cx="2732400" cy="946500"/>
          </a:xfrm>
          <a:prstGeom prst="rect">
            <a:avLst/>
          </a:prstGeom>
        </p:spPr>
        <p:txBody>
          <a:bodyPr lIns="91425" tIns="91425" rIns="91425" bIns="91425" anchor="ctr" anchorCtr="0">
            <a:noAutofit/>
          </a:bodyPr>
          <a:lstStyle/>
          <a:p>
            <a:pPr lvl="0" algn="ctr">
              <a:spcBef>
                <a:spcPts val="0"/>
              </a:spcBef>
              <a:buNone/>
            </a:pPr>
            <a:r>
              <a:rPr lang="en" sz="3600" b="1">
                <a:solidFill>
                  <a:srgbClr val="000000"/>
                </a:solidFill>
              </a:rPr>
              <a:t>STEM Display B Team 15</a:t>
            </a:r>
          </a:p>
        </p:txBody>
      </p:sp>
      <p:sp>
        <p:nvSpPr>
          <p:cNvPr id="68" name="Shape 68"/>
          <p:cNvSpPr txBox="1"/>
          <p:nvPr/>
        </p:nvSpPr>
        <p:spPr>
          <a:xfrm>
            <a:off x="6049050" y="4368425"/>
            <a:ext cx="443100" cy="332100"/>
          </a:xfrm>
          <a:prstGeom prst="rect">
            <a:avLst/>
          </a:prstGeom>
          <a:noFill/>
          <a:ln>
            <a:noFill/>
          </a:ln>
        </p:spPr>
        <p:txBody>
          <a:bodyPr lIns="91425" tIns="91425" rIns="91425" bIns="91425" anchor="t" anchorCtr="0">
            <a:noAutofit/>
          </a:bodyPr>
          <a:lstStyle/>
          <a:p>
            <a:pPr lvl="0">
              <a:spcBef>
                <a:spcPts val="0"/>
              </a:spcBef>
              <a:buNone/>
            </a:pPr>
            <a:r>
              <a:rPr lang="en" sz="1200"/>
              <a:t>[1]</a:t>
            </a:r>
          </a:p>
        </p:txBody>
      </p:sp>
      <p:sp>
        <p:nvSpPr>
          <p:cNvPr id="69" name="Shape 69"/>
          <p:cNvSpPr txBox="1">
            <a:spLocks noGrp="1"/>
          </p:cNvSpPr>
          <p:nvPr>
            <p:ph type="body" idx="1"/>
          </p:nvPr>
        </p:nvSpPr>
        <p:spPr>
          <a:xfrm>
            <a:off x="926625" y="3718275"/>
            <a:ext cx="1703700" cy="1040100"/>
          </a:xfrm>
          <a:prstGeom prst="rect">
            <a:avLst/>
          </a:prstGeom>
        </p:spPr>
        <p:txBody>
          <a:bodyPr lIns="91425" tIns="91425" rIns="91425" bIns="91425" anchor="ctr" anchorCtr="0">
            <a:noAutofit/>
          </a:bodyPr>
          <a:lstStyle/>
          <a:p>
            <a:pPr lvl="0" rtl="0">
              <a:spcBef>
                <a:spcPts val="0"/>
              </a:spcBef>
              <a:buNone/>
            </a:pPr>
            <a:r>
              <a:rPr lang="en" b="1" u="sng">
                <a:solidFill>
                  <a:srgbClr val="000000"/>
                </a:solidFill>
              </a:rPr>
              <a:t>Budget Liaison</a:t>
            </a:r>
          </a:p>
          <a:p>
            <a:pPr lvl="0" rtl="0">
              <a:spcBef>
                <a:spcPts val="0"/>
              </a:spcBef>
              <a:buNone/>
            </a:pPr>
            <a:r>
              <a:rPr lang="en">
                <a:solidFill>
                  <a:srgbClr val="000000"/>
                </a:solidFill>
              </a:rPr>
              <a:t>Carlos Shields</a:t>
            </a:r>
          </a:p>
        </p:txBody>
      </p:sp>
      <p:sp>
        <p:nvSpPr>
          <p:cNvPr id="70" name="Shape 70"/>
          <p:cNvSpPr txBox="1">
            <a:spLocks noGrp="1"/>
          </p:cNvSpPr>
          <p:nvPr>
            <p:ph type="body" idx="1"/>
          </p:nvPr>
        </p:nvSpPr>
        <p:spPr>
          <a:xfrm>
            <a:off x="6790850" y="3718275"/>
            <a:ext cx="1438500" cy="1040100"/>
          </a:xfrm>
          <a:prstGeom prst="rect">
            <a:avLst/>
          </a:prstGeom>
        </p:spPr>
        <p:txBody>
          <a:bodyPr lIns="91425" tIns="91425" rIns="91425" bIns="91425" anchor="ctr" anchorCtr="0">
            <a:noAutofit/>
          </a:bodyPr>
          <a:lstStyle/>
          <a:p>
            <a:pPr lvl="0" algn="r">
              <a:spcBef>
                <a:spcPts val="0"/>
              </a:spcBef>
              <a:buNone/>
            </a:pPr>
            <a:r>
              <a:rPr lang="en" b="1" u="sng">
                <a:solidFill>
                  <a:srgbClr val="000000"/>
                </a:solidFill>
              </a:rPr>
              <a:t>Website Developer</a:t>
            </a:r>
          </a:p>
          <a:p>
            <a:pPr lvl="0" algn="r" rtl="0">
              <a:spcBef>
                <a:spcPts val="0"/>
              </a:spcBef>
              <a:buNone/>
            </a:pPr>
            <a:r>
              <a:rPr lang="en">
                <a:solidFill>
                  <a:srgbClr val="000000"/>
                </a:solidFill>
              </a:rPr>
              <a:t>Kevin Park</a:t>
            </a:r>
          </a:p>
        </p:txBody>
      </p:sp>
      <p:sp>
        <p:nvSpPr>
          <p:cNvPr id="71" name="Shape 71"/>
          <p:cNvSpPr txBox="1">
            <a:spLocks noGrp="1"/>
          </p:cNvSpPr>
          <p:nvPr>
            <p:ph type="body" idx="1"/>
          </p:nvPr>
        </p:nvSpPr>
        <p:spPr>
          <a:xfrm>
            <a:off x="926625" y="100600"/>
            <a:ext cx="1703700" cy="996000"/>
          </a:xfrm>
          <a:prstGeom prst="rect">
            <a:avLst/>
          </a:prstGeom>
        </p:spPr>
        <p:txBody>
          <a:bodyPr lIns="91425" tIns="91425" rIns="91425" bIns="91425" anchor="ctr" anchorCtr="0">
            <a:noAutofit/>
          </a:bodyPr>
          <a:lstStyle/>
          <a:p>
            <a:pPr lvl="0" rtl="0">
              <a:spcBef>
                <a:spcPts val="0"/>
              </a:spcBef>
              <a:buNone/>
            </a:pPr>
            <a:r>
              <a:rPr lang="en" b="1" u="sng">
                <a:solidFill>
                  <a:srgbClr val="000000"/>
                </a:solidFill>
              </a:rPr>
              <a:t>Project Manager</a:t>
            </a:r>
          </a:p>
          <a:p>
            <a:pPr lvl="0" rtl="0">
              <a:spcBef>
                <a:spcPts val="0"/>
              </a:spcBef>
              <a:buNone/>
            </a:pPr>
            <a:r>
              <a:rPr lang="en">
                <a:solidFill>
                  <a:srgbClr val="000000"/>
                </a:solidFill>
              </a:rPr>
              <a:t>Ali Alkhaiyat</a:t>
            </a:r>
          </a:p>
        </p:txBody>
      </p:sp>
      <p:sp>
        <p:nvSpPr>
          <p:cNvPr id="72" name="Shape 72"/>
          <p:cNvSpPr txBox="1">
            <a:spLocks noGrp="1"/>
          </p:cNvSpPr>
          <p:nvPr>
            <p:ph type="body" idx="1"/>
          </p:nvPr>
        </p:nvSpPr>
        <p:spPr>
          <a:xfrm>
            <a:off x="6483500" y="100600"/>
            <a:ext cx="1703700" cy="996000"/>
          </a:xfrm>
          <a:prstGeom prst="rect">
            <a:avLst/>
          </a:prstGeom>
        </p:spPr>
        <p:txBody>
          <a:bodyPr lIns="91425" tIns="91425" rIns="91425" bIns="91425" anchor="ctr" anchorCtr="0">
            <a:noAutofit/>
          </a:bodyPr>
          <a:lstStyle/>
          <a:p>
            <a:pPr lvl="0" algn="r" rtl="0">
              <a:spcBef>
                <a:spcPts val="0"/>
              </a:spcBef>
              <a:buNone/>
            </a:pPr>
            <a:r>
              <a:rPr lang="en" b="1" u="sng">
                <a:solidFill>
                  <a:srgbClr val="000000"/>
                </a:solidFill>
              </a:rPr>
              <a:t>Secretary &amp; Client Contact</a:t>
            </a:r>
          </a:p>
          <a:p>
            <a:pPr lvl="0" algn="r" rtl="0">
              <a:spcBef>
                <a:spcPts val="0"/>
              </a:spcBef>
              <a:buNone/>
            </a:pPr>
            <a:r>
              <a:rPr lang="en">
                <a:solidFill>
                  <a:srgbClr val="000000"/>
                </a:solidFill>
              </a:rPr>
              <a:t>David Rankin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47697" y="352425"/>
            <a:ext cx="8420100" cy="719985"/>
          </a:xfrm>
          <a:prstGeom prst="rect">
            <a:avLst/>
          </a:prstGeom>
        </p:spPr>
        <p:txBody>
          <a:bodyPr lIns="91425" tIns="91425" rIns="91425" bIns="91425" anchor="t" anchorCtr="0">
            <a:noAutofit/>
          </a:bodyPr>
          <a:lstStyle/>
          <a:p>
            <a:pPr lvl="0">
              <a:spcBef>
                <a:spcPts val="0"/>
              </a:spcBef>
              <a:buNone/>
            </a:pPr>
            <a:r>
              <a:rPr lang="en-US" dirty="0"/>
              <a:t>Updates</a:t>
            </a:r>
            <a:endParaRPr lang="en" dirty="0"/>
          </a:p>
        </p:txBody>
      </p:sp>
      <p:sp>
        <p:nvSpPr>
          <p:cNvPr id="95" name="Shape 95"/>
          <p:cNvSpPr txBox="1"/>
          <p:nvPr/>
        </p:nvSpPr>
        <p:spPr>
          <a:xfrm>
            <a:off x="3581400" y="4787660"/>
            <a:ext cx="6800850" cy="358440"/>
          </a:xfrm>
          <a:prstGeom prst="rect">
            <a:avLst/>
          </a:prstGeom>
          <a:noFill/>
          <a:ln>
            <a:noFill/>
          </a:ln>
        </p:spPr>
        <p:txBody>
          <a:bodyPr lIns="91425" tIns="91425" rIns="91425" bIns="91425" anchor="t" anchorCtr="0">
            <a:noAutofit/>
          </a:bodyPr>
          <a:lstStyle/>
          <a:p>
            <a:pPr lvl="0" rtl="0">
              <a:spcBef>
                <a:spcPts val="0"/>
              </a:spcBef>
              <a:buNone/>
            </a:pPr>
            <a:r>
              <a:rPr lang="en-US" dirty="0"/>
              <a:t>Kevin Park 3</a:t>
            </a:r>
            <a:r>
              <a:rPr lang="en" dirty="0"/>
              <a:t>/8/2017 The Wonder Factory STEM Display B - Team 15</a:t>
            </a:r>
          </a:p>
        </p:txBody>
      </p:sp>
      <p:sp>
        <p:nvSpPr>
          <p:cNvPr id="7" name="Text Placeholder 1"/>
          <p:cNvSpPr>
            <a:spLocks noGrp="1"/>
          </p:cNvSpPr>
          <p:nvPr>
            <p:ph type="body" idx="1"/>
          </p:nvPr>
        </p:nvSpPr>
        <p:spPr>
          <a:xfrm>
            <a:off x="247650" y="1069975"/>
            <a:ext cx="8411504" cy="3303588"/>
          </a:xfrm>
        </p:spPr>
        <p:txBody>
          <a:bodyPr/>
          <a:lstStyle/>
          <a:p>
            <a:pPr algn="ctr">
              <a:lnSpc>
                <a:spcPct val="100000"/>
              </a:lnSpc>
            </a:pPr>
            <a:r>
              <a:rPr lang="en-US" sz="2000" b="1" u="sng" dirty="0">
                <a:solidFill>
                  <a:srgbClr val="52D4B9"/>
                </a:solidFill>
              </a:rPr>
              <a:t>What we need to do (DOE)</a:t>
            </a:r>
          </a:p>
          <a:p>
            <a:pPr marL="342900" indent="-342900">
              <a:lnSpc>
                <a:spcPct val="100000"/>
              </a:lnSpc>
              <a:buFont typeface="Arial" panose="020B0604020202020204" pitchFamily="34" charset="0"/>
              <a:buChar char="•"/>
            </a:pPr>
            <a:r>
              <a:rPr lang="en-US" sz="2000" dirty="0">
                <a:solidFill>
                  <a:srgbClr val="342E23"/>
                </a:solidFill>
              </a:rPr>
              <a:t>Make the stations up to four</a:t>
            </a:r>
          </a:p>
          <a:p>
            <a:pPr marL="342900" indent="-342900">
              <a:lnSpc>
                <a:spcPct val="100000"/>
              </a:lnSpc>
              <a:buFont typeface="Arial" panose="020B0604020202020204" pitchFamily="34" charset="0"/>
              <a:buChar char="•"/>
            </a:pPr>
            <a:r>
              <a:rPr lang="en-US" sz="2000" dirty="0">
                <a:solidFill>
                  <a:srgbClr val="342E23"/>
                </a:solidFill>
              </a:rPr>
              <a:t>Trim outlook (cover, cables)</a:t>
            </a:r>
          </a:p>
          <a:p>
            <a:pPr marL="342900" indent="-342900">
              <a:lnSpc>
                <a:spcPct val="100000"/>
              </a:lnSpc>
              <a:buFont typeface="Arial" panose="020B0604020202020204" pitchFamily="34" charset="0"/>
              <a:buChar char="•"/>
            </a:pPr>
            <a:r>
              <a:rPr lang="en-US" sz="2000" dirty="0">
                <a:solidFill>
                  <a:srgbClr val="342E23"/>
                </a:solidFill>
              </a:rPr>
              <a:t>Lower table or steps</a:t>
            </a:r>
          </a:p>
          <a:p>
            <a:pPr marL="342900" indent="-342900">
              <a:lnSpc>
                <a:spcPct val="100000"/>
              </a:lnSpc>
              <a:buFont typeface="Arial" panose="020B0604020202020204" pitchFamily="34" charset="0"/>
              <a:buChar char="•"/>
            </a:pPr>
            <a:r>
              <a:rPr lang="en-US" sz="2000" dirty="0">
                <a:solidFill>
                  <a:srgbClr val="342E23"/>
                </a:solidFill>
              </a:rPr>
              <a:t>Lower gear ratio</a:t>
            </a:r>
          </a:p>
          <a:p>
            <a:pPr marL="342900" indent="-342900">
              <a:lnSpc>
                <a:spcPct val="100000"/>
              </a:lnSpc>
              <a:buFont typeface="Arial" panose="020B0604020202020204" pitchFamily="34" charset="0"/>
              <a:buChar char="•"/>
            </a:pPr>
            <a:r>
              <a:rPr lang="en-US" sz="2000" dirty="0">
                <a:solidFill>
                  <a:srgbClr val="342E23"/>
                </a:solidFill>
              </a:rPr>
              <a:t>Instruction with pictures</a:t>
            </a:r>
          </a:p>
          <a:p>
            <a:pPr marL="342900" indent="-342900">
              <a:lnSpc>
                <a:spcPct val="100000"/>
              </a:lnSpc>
              <a:buFont typeface="Arial" panose="020B0604020202020204" pitchFamily="34" charset="0"/>
              <a:buChar char="•"/>
            </a:pPr>
            <a:r>
              <a:rPr lang="en-US" sz="2000" dirty="0">
                <a:solidFill>
                  <a:srgbClr val="342E23"/>
                </a:solidFill>
              </a:rPr>
              <a:t>Simple race track </a:t>
            </a:r>
          </a:p>
          <a:p>
            <a:pPr marL="342900" indent="-342900">
              <a:lnSpc>
                <a:spcPct val="100000"/>
              </a:lnSpc>
              <a:buFont typeface="Arial" panose="020B0604020202020204" pitchFamily="34" charset="0"/>
              <a:buChar char="•"/>
            </a:pPr>
            <a:endParaRPr lang="en-US" sz="2000" dirty="0">
              <a:solidFill>
                <a:srgbClr val="342E23"/>
              </a:solidFill>
            </a:endParaRPr>
          </a:p>
          <a:p>
            <a:pPr>
              <a:lnSpc>
                <a:spcPct val="100000"/>
              </a:lnSpc>
            </a:pPr>
            <a:endParaRPr lang="en-US" sz="2000" dirty="0">
              <a:solidFill>
                <a:srgbClr val="342E23"/>
              </a:solidFill>
            </a:endParaRPr>
          </a:p>
          <a:p>
            <a:pPr>
              <a:lnSpc>
                <a:spcPct val="100000"/>
              </a:lnSpc>
            </a:pPr>
            <a:endParaRPr lang="en-US" sz="2000" dirty="0">
              <a:solidFill>
                <a:srgbClr val="342E23"/>
              </a:solidFill>
            </a:endParaRPr>
          </a:p>
          <a:p>
            <a:pPr marL="342900" indent="-342900">
              <a:lnSpc>
                <a:spcPct val="100000"/>
              </a:lnSpc>
              <a:buFont typeface="Arial" panose="020B0604020202020204" pitchFamily="34" charset="0"/>
              <a:buChar char="•"/>
            </a:pPr>
            <a:endParaRPr lang="en-US" sz="2000" dirty="0">
              <a:solidFill>
                <a:srgbClr val="695D46"/>
              </a:solidFill>
            </a:endParaRPr>
          </a:p>
        </p:txBody>
      </p:sp>
    </p:spTree>
    <p:extLst>
      <p:ext uri="{BB962C8B-B14F-4D97-AF65-F5344CB8AC3E}">
        <p14:creationId xmlns:p14="http://schemas.microsoft.com/office/powerpoint/2010/main" val="111886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222250" y="63500"/>
            <a:ext cx="8720775" cy="588963"/>
          </a:xfrm>
          <a:prstGeom prst="rect">
            <a:avLst/>
          </a:prstGeom>
        </p:spPr>
        <p:txBody>
          <a:bodyPr lIns="91425" tIns="91425" rIns="91425" bIns="91425" anchor="ctr" anchorCtr="0">
            <a:noAutofit/>
          </a:bodyPr>
          <a:lstStyle/>
          <a:p>
            <a:pPr lvl="0" algn="ctr">
              <a:spcBef>
                <a:spcPts val="0"/>
              </a:spcBef>
              <a:buNone/>
            </a:pPr>
            <a:r>
              <a:rPr lang="en-US" sz="3600" b="1" dirty="0">
                <a:solidFill>
                  <a:schemeClr val="accent1"/>
                </a:solidFill>
              </a:rPr>
              <a:t>Moving Forward</a:t>
            </a:r>
            <a:endParaRPr lang="en" sz="3600" b="1" dirty="0">
              <a:solidFill>
                <a:schemeClr val="accent1"/>
              </a:solidFill>
            </a:endParaRPr>
          </a:p>
        </p:txBody>
      </p:sp>
      <p:sp>
        <p:nvSpPr>
          <p:cNvPr id="6" name="Shape 95"/>
          <p:cNvSpPr txBox="1"/>
          <p:nvPr/>
        </p:nvSpPr>
        <p:spPr>
          <a:xfrm>
            <a:off x="3308289" y="4834200"/>
            <a:ext cx="5861111" cy="309300"/>
          </a:xfrm>
          <a:prstGeom prst="rect">
            <a:avLst/>
          </a:prstGeom>
          <a:noFill/>
          <a:ln>
            <a:noFill/>
          </a:ln>
        </p:spPr>
        <p:txBody>
          <a:bodyPr lIns="91425" tIns="91425" rIns="91425" bIns="91425" anchor="t" anchorCtr="0">
            <a:noAutofit/>
          </a:bodyPr>
          <a:lstStyle/>
          <a:p>
            <a:pPr lvl="0" rtl="0">
              <a:spcBef>
                <a:spcPts val="0"/>
              </a:spcBef>
              <a:buNone/>
            </a:pPr>
            <a:r>
              <a:rPr lang="en-US" dirty="0">
                <a:solidFill>
                  <a:srgbClr val="342E23"/>
                </a:solidFill>
              </a:rPr>
              <a:t>David Rankin 3</a:t>
            </a:r>
            <a:r>
              <a:rPr lang="en" dirty="0">
                <a:solidFill>
                  <a:srgbClr val="342E23"/>
                </a:solidFill>
              </a:rPr>
              <a:t>/8/2017 The Wonder Factory STEM Display B - Team 15</a:t>
            </a:r>
          </a:p>
        </p:txBody>
      </p:sp>
      <p:sp>
        <p:nvSpPr>
          <p:cNvPr id="7" name="Shape 94"/>
          <p:cNvSpPr txBox="1">
            <a:spLocks/>
          </p:cNvSpPr>
          <p:nvPr/>
        </p:nvSpPr>
        <p:spPr>
          <a:xfrm>
            <a:off x="219985" y="651933"/>
            <a:ext cx="4336102" cy="376372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lgn="ctr">
              <a:lnSpc>
                <a:spcPct val="150000"/>
              </a:lnSpc>
            </a:pPr>
            <a:r>
              <a:rPr lang="en-US" sz="2800" b="1" u="sng" dirty="0">
                <a:solidFill>
                  <a:srgbClr val="4DB6AC"/>
                </a:solidFill>
              </a:rPr>
              <a:t>Testing</a:t>
            </a:r>
            <a:endParaRPr lang="en" sz="2800" b="1" u="sng" dirty="0">
              <a:solidFill>
                <a:srgbClr val="695D46"/>
              </a:solidFill>
            </a:endParaRPr>
          </a:p>
          <a:p>
            <a:pPr marL="419100" indent="-342900">
              <a:lnSpc>
                <a:spcPct val="150000"/>
              </a:lnSpc>
              <a:buFont typeface="Arial" panose="020B0604020202020204" pitchFamily="34" charset="0"/>
              <a:buChar char="•"/>
            </a:pPr>
            <a:r>
              <a:rPr lang="en-US" dirty="0">
                <a:solidFill>
                  <a:srgbClr val="695D46"/>
                </a:solidFill>
              </a:rPr>
              <a:t>Reduce power output</a:t>
            </a:r>
          </a:p>
          <a:p>
            <a:pPr marL="419100" indent="-342900">
              <a:lnSpc>
                <a:spcPct val="150000"/>
              </a:lnSpc>
              <a:buFont typeface="Arial" panose="020B0604020202020204" pitchFamily="34" charset="0"/>
              <a:buChar char="•"/>
            </a:pPr>
            <a:r>
              <a:rPr lang="en-US" dirty="0">
                <a:solidFill>
                  <a:srgbClr val="695D46"/>
                </a:solidFill>
              </a:rPr>
              <a:t>Current limiter or resistor</a:t>
            </a:r>
            <a:endParaRPr lang="en-US" dirty="0">
              <a:solidFill>
                <a:srgbClr val="A1E8D9"/>
              </a:solidFill>
            </a:endParaRPr>
          </a:p>
          <a:p>
            <a:pPr marL="419100" indent="-342900">
              <a:lnSpc>
                <a:spcPct val="150000"/>
              </a:lnSpc>
              <a:buFont typeface="Arial" panose="020B0604020202020204" pitchFamily="34" charset="0"/>
              <a:buChar char="•"/>
            </a:pPr>
            <a:r>
              <a:rPr lang="en-US" dirty="0">
                <a:solidFill>
                  <a:srgbClr val="695D46"/>
                </a:solidFill>
              </a:rPr>
              <a:t>Front cover and crank arm</a:t>
            </a:r>
            <a:endParaRPr lang="en-US" dirty="0">
              <a:solidFill>
                <a:srgbClr val="A1E8D9"/>
              </a:solidFill>
            </a:endParaRPr>
          </a:p>
          <a:p>
            <a:pPr marL="419100" indent="-342900">
              <a:lnSpc>
                <a:spcPct val="150000"/>
              </a:lnSpc>
              <a:buFont typeface="Arial" panose="020B0604020202020204" pitchFamily="34" charset="0"/>
              <a:buChar char="•"/>
            </a:pPr>
            <a:r>
              <a:rPr lang="en-US" dirty="0">
                <a:solidFill>
                  <a:srgbClr val="695D46"/>
                </a:solidFill>
              </a:rPr>
              <a:t>New gear ratios and wider front gears without hub</a:t>
            </a:r>
            <a:endParaRPr lang="en-US" dirty="0">
              <a:solidFill>
                <a:srgbClr val="A1E8D9"/>
              </a:solidFill>
            </a:endParaRPr>
          </a:p>
          <a:p>
            <a:pPr marL="419100" indent="-342900">
              <a:buFont typeface="Arial" panose="020B0604020202020204" pitchFamily="34" charset="0"/>
              <a:buChar char="•"/>
            </a:pPr>
            <a:endParaRPr lang="en-US" dirty="0">
              <a:solidFill>
                <a:srgbClr val="695D46"/>
              </a:solidFill>
            </a:endParaRPr>
          </a:p>
          <a:p>
            <a:pPr marL="419100" indent="-342900">
              <a:buFont typeface="Arial" panose="020B0604020202020204" pitchFamily="34" charset="0"/>
              <a:buChar char="•"/>
            </a:pPr>
            <a:endParaRPr lang="en-US" dirty="0">
              <a:solidFill>
                <a:srgbClr val="695D46"/>
              </a:solidFill>
            </a:endParaRPr>
          </a:p>
        </p:txBody>
      </p:sp>
      <p:sp>
        <p:nvSpPr>
          <p:cNvPr id="5" name="Shape 94"/>
          <p:cNvSpPr txBox="1">
            <a:spLocks/>
          </p:cNvSpPr>
          <p:nvPr/>
        </p:nvSpPr>
        <p:spPr>
          <a:xfrm>
            <a:off x="4554993" y="651932"/>
            <a:ext cx="4336102" cy="376372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lgn="ctr">
              <a:lnSpc>
                <a:spcPct val="150000"/>
              </a:lnSpc>
            </a:pPr>
            <a:r>
              <a:rPr lang="en-US" sz="2800" b="1" u="sng" dirty="0">
                <a:solidFill>
                  <a:srgbClr val="4DB6AC"/>
                </a:solidFill>
              </a:rPr>
              <a:t>Contingencies</a:t>
            </a:r>
            <a:endParaRPr lang="en" sz="2800" b="1" u="sng" dirty="0">
              <a:solidFill>
                <a:srgbClr val="695D46"/>
              </a:solidFill>
            </a:endParaRPr>
          </a:p>
          <a:p>
            <a:pPr marL="419100" indent="-342900">
              <a:lnSpc>
                <a:spcPct val="150000"/>
              </a:lnSpc>
              <a:buFont typeface="Arial" panose="020B0604020202020204" pitchFamily="34" charset="0"/>
              <a:buChar char="•"/>
            </a:pPr>
            <a:r>
              <a:rPr lang="en-US" dirty="0">
                <a:solidFill>
                  <a:srgbClr val="695D46"/>
                </a:solidFill>
              </a:rPr>
              <a:t>Request funds from client</a:t>
            </a:r>
          </a:p>
          <a:p>
            <a:pPr marL="419100" indent="-342900">
              <a:lnSpc>
                <a:spcPct val="150000"/>
              </a:lnSpc>
              <a:buFont typeface="Arial" panose="020B0604020202020204" pitchFamily="34" charset="0"/>
              <a:buChar char="•"/>
            </a:pPr>
            <a:r>
              <a:rPr lang="en-US" dirty="0">
                <a:solidFill>
                  <a:srgbClr val="695D46"/>
                </a:solidFill>
              </a:rPr>
              <a:t>Fundraising</a:t>
            </a:r>
          </a:p>
          <a:p>
            <a:pPr marL="419100" indent="-342900">
              <a:lnSpc>
                <a:spcPct val="150000"/>
              </a:lnSpc>
              <a:buFont typeface="Arial" panose="020B0604020202020204" pitchFamily="34" charset="0"/>
              <a:buChar char="•"/>
            </a:pPr>
            <a:r>
              <a:rPr lang="en-US" dirty="0">
                <a:solidFill>
                  <a:srgbClr val="695D46"/>
                </a:solidFill>
              </a:rPr>
              <a:t>Reduce amount of stations</a:t>
            </a:r>
          </a:p>
          <a:p>
            <a:pPr marL="419100" indent="-342900">
              <a:lnSpc>
                <a:spcPct val="150000"/>
              </a:lnSpc>
              <a:buFont typeface="Arial" panose="020B0604020202020204" pitchFamily="34" charset="0"/>
              <a:buChar char="•"/>
            </a:pPr>
            <a:endParaRPr lang="en-US" dirty="0">
              <a:solidFill>
                <a:srgbClr val="695D4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222174" y="97350"/>
            <a:ext cx="8701693" cy="598799"/>
          </a:xfrm>
          <a:prstGeom prst="rect">
            <a:avLst/>
          </a:prstGeom>
        </p:spPr>
        <p:txBody>
          <a:bodyPr lIns="91425" tIns="91425" rIns="91425" bIns="91425" anchor="ctr" anchorCtr="0">
            <a:noAutofit/>
          </a:bodyPr>
          <a:lstStyle/>
          <a:p>
            <a:pPr lvl="0">
              <a:spcBef>
                <a:spcPts val="0"/>
              </a:spcBef>
              <a:buNone/>
            </a:pPr>
            <a:r>
              <a:rPr lang="en-US" sz="3200" b="1" dirty="0">
                <a:solidFill>
                  <a:schemeClr val="accent1"/>
                </a:solidFill>
              </a:rPr>
              <a:t>Moving Forward: Manufacturing Plan and Responsibilities</a:t>
            </a:r>
            <a:endParaRPr lang="en" sz="3200" b="1" dirty="0">
              <a:solidFill>
                <a:schemeClr val="accent1"/>
              </a:solidFill>
            </a:endParaRPr>
          </a:p>
        </p:txBody>
      </p:sp>
      <p:sp>
        <p:nvSpPr>
          <p:cNvPr id="6" name="Shape 95"/>
          <p:cNvSpPr txBox="1"/>
          <p:nvPr/>
        </p:nvSpPr>
        <p:spPr>
          <a:xfrm>
            <a:off x="3088155" y="4834200"/>
            <a:ext cx="6055845" cy="309300"/>
          </a:xfrm>
          <a:prstGeom prst="rect">
            <a:avLst/>
          </a:prstGeom>
          <a:noFill/>
          <a:ln>
            <a:noFill/>
          </a:ln>
        </p:spPr>
        <p:txBody>
          <a:bodyPr lIns="91425" tIns="91425" rIns="91425" bIns="91425" anchor="t" anchorCtr="0">
            <a:noAutofit/>
          </a:bodyPr>
          <a:lstStyle/>
          <a:p>
            <a:pPr lvl="0" rtl="0">
              <a:spcBef>
                <a:spcPts val="0"/>
              </a:spcBef>
              <a:buNone/>
            </a:pPr>
            <a:r>
              <a:rPr lang="en-US" dirty="0">
                <a:solidFill>
                  <a:srgbClr val="342E23"/>
                </a:solidFill>
              </a:rPr>
              <a:t>David Rankin 3</a:t>
            </a:r>
            <a:r>
              <a:rPr lang="en" dirty="0">
                <a:solidFill>
                  <a:srgbClr val="342E23"/>
                </a:solidFill>
              </a:rPr>
              <a:t>/8/2017 The Wonder Factory STEM Display B - Team 15</a:t>
            </a:r>
          </a:p>
        </p:txBody>
      </p:sp>
      <p:sp>
        <p:nvSpPr>
          <p:cNvPr id="7" name="Shape 94"/>
          <p:cNvSpPr txBox="1">
            <a:spLocks/>
          </p:cNvSpPr>
          <p:nvPr/>
        </p:nvSpPr>
        <p:spPr>
          <a:xfrm>
            <a:off x="127000" y="696913"/>
            <a:ext cx="4393532" cy="206851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Ali</a:t>
            </a:r>
          </a:p>
          <a:p>
            <a:pPr marL="231775" indent="-231775">
              <a:buFont typeface="Arial" panose="020B0604020202020204" pitchFamily="34" charset="0"/>
              <a:buChar char="•"/>
            </a:pPr>
            <a:r>
              <a:rPr lang="en-US" sz="2000" dirty="0">
                <a:solidFill>
                  <a:srgbClr val="695D46"/>
                </a:solidFill>
              </a:rPr>
              <a:t>Cut, sand, and stain all wooden pieces</a:t>
            </a:r>
          </a:p>
          <a:p>
            <a:pPr marL="231775" indent="-231775">
              <a:buFont typeface="Arial" panose="020B0604020202020204" pitchFamily="34" charset="0"/>
              <a:buChar char="•"/>
            </a:pPr>
            <a:r>
              <a:rPr lang="en-US" sz="2000" dirty="0">
                <a:solidFill>
                  <a:srgbClr val="695D46"/>
                </a:solidFill>
              </a:rPr>
              <a:t>Install safety mech. and assemble stations</a:t>
            </a:r>
          </a:p>
          <a:p>
            <a:pPr marL="231775" indent="-231775">
              <a:buFont typeface="Arial" panose="020B0604020202020204" pitchFamily="34" charset="0"/>
              <a:buChar char="•"/>
            </a:pPr>
            <a:r>
              <a:rPr lang="en-US" sz="2000" dirty="0">
                <a:solidFill>
                  <a:srgbClr val="695D46"/>
                </a:solidFill>
              </a:rPr>
              <a:t>Conduct inspection of each station for operation, safety, and quality</a:t>
            </a:r>
          </a:p>
          <a:p>
            <a:pPr marL="231775" indent="-231775">
              <a:buFont typeface="Arial" panose="020B0604020202020204" pitchFamily="34" charset="0"/>
              <a:buChar char="•"/>
            </a:pPr>
            <a:r>
              <a:rPr lang="en-US" sz="2000" dirty="0">
                <a:solidFill>
                  <a:srgbClr val="695D46"/>
                </a:solidFill>
              </a:rPr>
              <a:t>Assist UGRADS poster and op./</a:t>
            </a:r>
            <a:r>
              <a:rPr lang="en-US" sz="2000" dirty="0" err="1">
                <a:solidFill>
                  <a:srgbClr val="695D46"/>
                </a:solidFill>
              </a:rPr>
              <a:t>assem</a:t>
            </a:r>
            <a:r>
              <a:rPr lang="en-US" sz="2000" dirty="0">
                <a:solidFill>
                  <a:srgbClr val="695D46"/>
                </a:solidFill>
              </a:rPr>
              <a:t>. manual</a:t>
            </a:r>
          </a:p>
        </p:txBody>
      </p:sp>
      <p:sp>
        <p:nvSpPr>
          <p:cNvPr id="5" name="Shape 94"/>
          <p:cNvSpPr txBox="1">
            <a:spLocks/>
          </p:cNvSpPr>
          <p:nvPr/>
        </p:nvSpPr>
        <p:spPr>
          <a:xfrm>
            <a:off x="4511675" y="2765425"/>
            <a:ext cx="4407736" cy="20685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Kevin</a:t>
            </a:r>
          </a:p>
          <a:p>
            <a:pPr marL="231775" indent="-231775">
              <a:buFont typeface="Arial" panose="020B0604020202020204" pitchFamily="34" charset="0"/>
              <a:buChar char="•"/>
            </a:pPr>
            <a:r>
              <a:rPr lang="en-US" sz="2000" dirty="0">
                <a:solidFill>
                  <a:srgbClr val="695D46"/>
                </a:solidFill>
              </a:rPr>
              <a:t>Assist with electronic wiring and installation</a:t>
            </a:r>
          </a:p>
          <a:p>
            <a:pPr marL="231775" indent="-231775">
              <a:buFont typeface="Arial" panose="020B0604020202020204" pitchFamily="34" charset="0"/>
              <a:buChar char="•"/>
            </a:pPr>
            <a:r>
              <a:rPr lang="en-US" sz="2000" dirty="0">
                <a:solidFill>
                  <a:srgbClr val="695D46"/>
                </a:solidFill>
              </a:rPr>
              <a:t>Assist with wood sanding and staining</a:t>
            </a:r>
          </a:p>
          <a:p>
            <a:pPr marL="231775" indent="-231775">
              <a:buFont typeface="Arial" panose="020B0604020202020204" pitchFamily="34" charset="0"/>
              <a:buChar char="•"/>
            </a:pPr>
            <a:r>
              <a:rPr lang="en-US" sz="2000" dirty="0">
                <a:solidFill>
                  <a:srgbClr val="695D46"/>
                </a:solidFill>
              </a:rPr>
              <a:t>Install top, front, and generator cover</a:t>
            </a:r>
            <a:endParaRPr lang="en-US" sz="2000" dirty="0">
              <a:solidFill>
                <a:schemeClr val="tx1"/>
              </a:solidFill>
            </a:endParaRPr>
          </a:p>
          <a:p>
            <a:pPr marL="231775" indent="-231775">
              <a:buFont typeface="Arial" panose="020B0604020202020204" pitchFamily="34" charset="0"/>
              <a:buChar char="•"/>
            </a:pPr>
            <a:r>
              <a:rPr lang="en-US" sz="2000" dirty="0">
                <a:solidFill>
                  <a:srgbClr val="695D46"/>
                </a:solidFill>
              </a:rPr>
              <a:t>Update SolidWorks files and website</a:t>
            </a:r>
          </a:p>
          <a:p>
            <a:pPr marL="231775" indent="-231775">
              <a:buFont typeface="Arial" panose="020B0604020202020204" pitchFamily="34" charset="0"/>
              <a:buChar char="•"/>
            </a:pPr>
            <a:r>
              <a:rPr lang="en-US" sz="2000" dirty="0">
                <a:solidFill>
                  <a:srgbClr val="695D46"/>
                </a:solidFill>
              </a:rPr>
              <a:t>Create station info posters and instructions</a:t>
            </a:r>
          </a:p>
          <a:p>
            <a:pPr marL="76200"/>
            <a:endParaRPr lang="en-US" sz="2000" dirty="0">
              <a:solidFill>
                <a:srgbClr val="695D46"/>
              </a:solidFill>
            </a:endParaRPr>
          </a:p>
        </p:txBody>
      </p:sp>
      <p:sp>
        <p:nvSpPr>
          <p:cNvPr id="8" name="Shape 94"/>
          <p:cNvSpPr txBox="1">
            <a:spLocks/>
          </p:cNvSpPr>
          <p:nvPr/>
        </p:nvSpPr>
        <p:spPr>
          <a:xfrm>
            <a:off x="4546100" y="696913"/>
            <a:ext cx="4597900" cy="206851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David</a:t>
            </a:r>
          </a:p>
          <a:p>
            <a:pPr marL="231775" indent="-231775">
              <a:buFont typeface="Arial" panose="020B0604020202020204" pitchFamily="34" charset="0"/>
              <a:buChar char="•"/>
            </a:pPr>
            <a:r>
              <a:rPr lang="en-US" sz="2000" dirty="0">
                <a:solidFill>
                  <a:srgbClr val="695D46"/>
                </a:solidFill>
              </a:rPr>
              <a:t>Manufacture shaft, safety mech., and crank arm</a:t>
            </a:r>
          </a:p>
          <a:p>
            <a:pPr marL="231775" indent="-231775">
              <a:buFont typeface="Arial" panose="020B0604020202020204" pitchFamily="34" charset="0"/>
              <a:buChar char="•"/>
            </a:pPr>
            <a:r>
              <a:rPr lang="en-US" sz="2000" dirty="0">
                <a:solidFill>
                  <a:srgbClr val="695D46"/>
                </a:solidFill>
              </a:rPr>
              <a:t>Order and test different gear ratios</a:t>
            </a:r>
            <a:endParaRPr lang="en-US" sz="2000" dirty="0">
              <a:solidFill>
                <a:schemeClr val="tx1"/>
              </a:solidFill>
            </a:endParaRPr>
          </a:p>
          <a:p>
            <a:pPr marL="231775" indent="-231775">
              <a:buFont typeface="Arial" panose="020B0604020202020204" pitchFamily="34" charset="0"/>
              <a:buChar char="•"/>
            </a:pPr>
            <a:r>
              <a:rPr lang="en-US" sz="2000" dirty="0">
                <a:solidFill>
                  <a:srgbClr val="695D46"/>
                </a:solidFill>
              </a:rPr>
              <a:t>Assemble and inspect each station for safety</a:t>
            </a:r>
            <a:endParaRPr lang="en-US" sz="2000" dirty="0">
              <a:solidFill>
                <a:schemeClr val="tx1"/>
              </a:solidFill>
            </a:endParaRPr>
          </a:p>
          <a:p>
            <a:pPr marL="231775" indent="-231775">
              <a:buFont typeface="Arial" panose="020B0604020202020204" pitchFamily="34" charset="0"/>
              <a:buChar char="•"/>
            </a:pPr>
            <a:r>
              <a:rPr lang="en-US" sz="2000" dirty="0">
                <a:solidFill>
                  <a:srgbClr val="695D46"/>
                </a:solidFill>
              </a:rPr>
              <a:t>Create UGRADS poster and op./</a:t>
            </a:r>
            <a:r>
              <a:rPr lang="en-US" sz="2000" dirty="0" err="1">
                <a:solidFill>
                  <a:srgbClr val="695D46"/>
                </a:solidFill>
              </a:rPr>
              <a:t>assem</a:t>
            </a:r>
            <a:r>
              <a:rPr lang="en-US" sz="2000" dirty="0">
                <a:solidFill>
                  <a:srgbClr val="695D46"/>
                </a:solidFill>
              </a:rPr>
              <a:t>. manual</a:t>
            </a:r>
            <a:endParaRPr lang="en-US" sz="2000" dirty="0">
              <a:solidFill>
                <a:schemeClr val="tx1"/>
              </a:solidFill>
            </a:endParaRPr>
          </a:p>
          <a:p>
            <a:pPr marL="231775" indent="-231775">
              <a:buFont typeface="Arial" panose="020B0604020202020204" pitchFamily="34" charset="0"/>
              <a:buChar char="•"/>
            </a:pPr>
            <a:r>
              <a:rPr lang="en-US" sz="2000" dirty="0">
                <a:solidFill>
                  <a:srgbClr val="695D46"/>
                </a:solidFill>
              </a:rPr>
              <a:t>Add logo and inspect overall visual aesthetics</a:t>
            </a:r>
            <a:endParaRPr lang="en-US" sz="2000" dirty="0">
              <a:solidFill>
                <a:schemeClr val="tx1"/>
              </a:solidFill>
            </a:endParaRPr>
          </a:p>
          <a:p>
            <a:pPr marL="419100" indent="-342900">
              <a:buFont typeface="Arial" panose="020B0604020202020204" pitchFamily="34" charset="0"/>
              <a:buChar char="•"/>
            </a:pPr>
            <a:endParaRPr lang="en-US" sz="2000" dirty="0">
              <a:solidFill>
                <a:srgbClr val="695D46"/>
              </a:solidFill>
            </a:endParaRPr>
          </a:p>
        </p:txBody>
      </p:sp>
      <p:sp>
        <p:nvSpPr>
          <p:cNvPr id="9" name="Shape 94"/>
          <p:cNvSpPr txBox="1">
            <a:spLocks/>
          </p:cNvSpPr>
          <p:nvPr/>
        </p:nvSpPr>
        <p:spPr>
          <a:xfrm>
            <a:off x="127000" y="2765425"/>
            <a:ext cx="4396540" cy="20685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Carlos</a:t>
            </a:r>
          </a:p>
          <a:p>
            <a:pPr marL="231775" indent="-231775">
              <a:buFont typeface="Arial" panose="020B0604020202020204" pitchFamily="34" charset="0"/>
              <a:buChar char="•"/>
            </a:pPr>
            <a:r>
              <a:rPr lang="en-US" sz="2000" dirty="0">
                <a:solidFill>
                  <a:srgbClr val="695D46"/>
                </a:solidFill>
              </a:rPr>
              <a:t>Conduct tests of circuit puzzle operation and install final electronics</a:t>
            </a:r>
          </a:p>
          <a:p>
            <a:pPr marL="231775" indent="-231775">
              <a:buFont typeface="Arial" panose="020B0604020202020204" pitchFamily="34" charset="0"/>
              <a:buChar char="•"/>
            </a:pPr>
            <a:r>
              <a:rPr lang="en-US" sz="2000" dirty="0">
                <a:solidFill>
                  <a:srgbClr val="695D46"/>
                </a:solidFill>
              </a:rPr>
              <a:t>Finalize all wiring for all electronics</a:t>
            </a:r>
            <a:endParaRPr lang="en-US" sz="2000" dirty="0">
              <a:solidFill>
                <a:schemeClr val="tx1"/>
              </a:solidFill>
            </a:endParaRPr>
          </a:p>
          <a:p>
            <a:pPr marL="231775" indent="-231775">
              <a:buFont typeface="Arial" panose="020B0604020202020204" pitchFamily="34" charset="0"/>
              <a:buChar char="•"/>
            </a:pPr>
            <a:r>
              <a:rPr lang="en-US" sz="2000" dirty="0">
                <a:solidFill>
                  <a:srgbClr val="695D46"/>
                </a:solidFill>
              </a:rPr>
              <a:t>Confirm budget and request more funds</a:t>
            </a:r>
            <a:endParaRPr lang="en-US" sz="2000" dirty="0">
              <a:solidFill>
                <a:schemeClr val="tx1"/>
              </a:solidFill>
            </a:endParaRPr>
          </a:p>
          <a:p>
            <a:pPr marL="231775" indent="-231775">
              <a:buFont typeface="Arial" panose="020B0604020202020204" pitchFamily="34" charset="0"/>
              <a:buChar char="•"/>
            </a:pPr>
            <a:r>
              <a:rPr lang="en-US" sz="2000" dirty="0">
                <a:solidFill>
                  <a:srgbClr val="695D46"/>
                </a:solidFill>
              </a:rPr>
              <a:t>Assist with info posters and instructions</a:t>
            </a:r>
            <a:endParaRPr lang="en-US" sz="2000" dirty="0">
              <a:solidFill>
                <a:schemeClr val="tx1"/>
              </a:solidFill>
            </a:endParaRPr>
          </a:p>
          <a:p>
            <a:pPr marL="76200"/>
            <a:endParaRPr lang="en-US" sz="2000" dirty="0">
              <a:solidFill>
                <a:srgbClr val="695D46"/>
              </a:solidFill>
            </a:endParaRPr>
          </a:p>
          <a:p>
            <a:pPr marL="419100" indent="-342900">
              <a:buFont typeface="Arial" panose="020B0604020202020204" pitchFamily="34" charset="0"/>
              <a:buChar char="•"/>
            </a:pPr>
            <a:endParaRPr lang="en-US" sz="2000" dirty="0">
              <a:solidFill>
                <a:srgbClr val="695D46"/>
              </a:solidFill>
            </a:endParaRPr>
          </a:p>
        </p:txBody>
      </p:sp>
    </p:spTree>
    <p:extLst>
      <p:ext uri="{BB962C8B-B14F-4D97-AF65-F5344CB8AC3E}">
        <p14:creationId xmlns:p14="http://schemas.microsoft.com/office/powerpoint/2010/main" val="299665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7525" y="83100"/>
            <a:ext cx="8520600" cy="695700"/>
          </a:xfrm>
          <a:prstGeom prst="rect">
            <a:avLst/>
          </a:prstGeom>
        </p:spPr>
        <p:txBody>
          <a:bodyPr lIns="91425" tIns="91425" rIns="91425" bIns="91425" anchor="t" anchorCtr="0">
            <a:noAutofit/>
          </a:bodyPr>
          <a:lstStyle/>
          <a:p>
            <a:pPr lvl="0" rtl="0">
              <a:spcBef>
                <a:spcPts val="0"/>
              </a:spcBef>
              <a:buNone/>
            </a:pPr>
            <a:r>
              <a:rPr lang="en" dirty="0"/>
              <a:t>Schedule - Gantt Chart</a:t>
            </a:r>
          </a:p>
          <a:p>
            <a:pPr lvl="0" rtl="0">
              <a:lnSpc>
                <a:spcPct val="115000"/>
              </a:lnSpc>
              <a:spcBef>
                <a:spcPts val="0"/>
              </a:spcBef>
              <a:spcAft>
                <a:spcPts val="1600"/>
              </a:spcAft>
              <a:buNone/>
            </a:pPr>
            <a:endParaRPr sz="1800" dirty="0">
              <a:latin typeface="Open Sans"/>
              <a:ea typeface="Open Sans"/>
              <a:cs typeface="Open Sans"/>
              <a:sym typeface="Open Sans"/>
            </a:endParaRPr>
          </a:p>
          <a:p>
            <a:pPr lvl="0">
              <a:lnSpc>
                <a:spcPct val="115000"/>
              </a:lnSpc>
              <a:spcBef>
                <a:spcPts val="0"/>
              </a:spcBef>
              <a:spcAft>
                <a:spcPts val="1600"/>
              </a:spcAft>
              <a:buNone/>
            </a:pPr>
            <a:endParaRPr sz="1800" dirty="0">
              <a:latin typeface="Open Sans"/>
              <a:ea typeface="Open Sans"/>
              <a:cs typeface="Open Sans"/>
              <a:sym typeface="Open Sans"/>
            </a:endParaRPr>
          </a:p>
          <a:p>
            <a:pPr lvl="0">
              <a:spcBef>
                <a:spcPts val="0"/>
              </a:spcBef>
              <a:buNone/>
            </a:pPr>
            <a:endParaRPr dirty="0"/>
          </a:p>
        </p:txBody>
      </p:sp>
      <p:sp>
        <p:nvSpPr>
          <p:cNvPr id="115" name="Shape 115"/>
          <p:cNvSpPr txBox="1">
            <a:spLocks noGrp="1"/>
          </p:cNvSpPr>
          <p:nvPr>
            <p:ph type="body" idx="1"/>
          </p:nvPr>
        </p:nvSpPr>
        <p:spPr>
          <a:xfrm>
            <a:off x="4530050" y="36550"/>
            <a:ext cx="4570200" cy="695700"/>
          </a:xfrm>
          <a:prstGeom prst="rect">
            <a:avLst/>
          </a:prstGeom>
        </p:spPr>
        <p:txBody>
          <a:bodyPr lIns="91425" tIns="91425" rIns="91425" bIns="91425" anchor="t" anchorCtr="0">
            <a:noAutofit/>
          </a:bodyPr>
          <a:lstStyle/>
          <a:p>
            <a:pPr lvl="0">
              <a:spcBef>
                <a:spcPts val="0"/>
              </a:spcBef>
              <a:buNone/>
            </a:pPr>
            <a:endParaRPr b="1">
              <a:solidFill>
                <a:schemeClr val="accent1"/>
              </a:solidFill>
            </a:endParaRPr>
          </a:p>
          <a:p>
            <a:pPr lvl="0">
              <a:spcBef>
                <a:spcPts val="0"/>
              </a:spcBef>
              <a:buNone/>
            </a:pPr>
            <a:endParaRPr b="1">
              <a:solidFill>
                <a:schemeClr val="accent1"/>
              </a:solidFill>
            </a:endParaRPr>
          </a:p>
          <a:p>
            <a:pPr lvl="0" rtl="0">
              <a:lnSpc>
                <a:spcPct val="100000"/>
              </a:lnSpc>
              <a:spcBef>
                <a:spcPts val="0"/>
              </a:spcBef>
              <a:spcAft>
                <a:spcPts val="0"/>
              </a:spcAft>
              <a:buNone/>
            </a:pPr>
            <a:endParaRPr b="1">
              <a:solidFill>
                <a:schemeClr val="accent1"/>
              </a:solidFill>
              <a:latin typeface="PT Sans Narrow"/>
              <a:ea typeface="PT Sans Narrow"/>
              <a:cs typeface="PT Sans Narrow"/>
              <a:sym typeface="PT Sans Narrow"/>
            </a:endParaRPr>
          </a:p>
          <a:p>
            <a:pPr lvl="0">
              <a:lnSpc>
                <a:spcPct val="100000"/>
              </a:lnSpc>
              <a:spcBef>
                <a:spcPts val="0"/>
              </a:spcBef>
              <a:spcAft>
                <a:spcPts val="0"/>
              </a:spcAft>
              <a:buNone/>
            </a:pPr>
            <a:endParaRPr b="1">
              <a:solidFill>
                <a:schemeClr val="accent1"/>
              </a:solidFill>
            </a:endParaRPr>
          </a:p>
        </p:txBody>
      </p:sp>
      <p:sp>
        <p:nvSpPr>
          <p:cNvPr id="116" name="Shape 116"/>
          <p:cNvSpPr txBox="1"/>
          <p:nvPr/>
        </p:nvSpPr>
        <p:spPr>
          <a:xfrm>
            <a:off x="2811465" y="4762500"/>
            <a:ext cx="6585323" cy="309562"/>
          </a:xfrm>
          <a:prstGeom prst="rect">
            <a:avLst/>
          </a:prstGeom>
          <a:noFill/>
          <a:ln>
            <a:noFill/>
          </a:ln>
        </p:spPr>
        <p:txBody>
          <a:bodyPr lIns="91425" tIns="91425" rIns="91425" bIns="91425" anchor="t" anchorCtr="0">
            <a:noAutofit/>
          </a:bodyPr>
          <a:lstStyle/>
          <a:p>
            <a:pPr lvl="0" rtl="0">
              <a:spcBef>
                <a:spcPts val="0"/>
              </a:spcBef>
              <a:buNone/>
            </a:pPr>
            <a:r>
              <a:rPr lang="en" dirty="0"/>
              <a:t>Juan Carlos Shields 3/8/2017 The Wonder Factory STEM Display B - Team 15</a:t>
            </a:r>
          </a:p>
        </p:txBody>
      </p:sp>
      <p:sp>
        <p:nvSpPr>
          <p:cNvPr id="118" name="Shape 118"/>
          <p:cNvSpPr txBox="1"/>
          <p:nvPr/>
        </p:nvSpPr>
        <p:spPr>
          <a:xfrm>
            <a:off x="215725" y="3118425"/>
            <a:ext cx="8844600" cy="879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8" name="Shape 94"/>
          <p:cNvSpPr txBox="1">
            <a:spLocks/>
          </p:cNvSpPr>
          <p:nvPr/>
        </p:nvSpPr>
        <p:spPr>
          <a:xfrm>
            <a:off x="352647" y="1247775"/>
            <a:ext cx="6752488" cy="33027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lnSpc>
                <a:spcPct val="100000"/>
              </a:lnSpc>
            </a:pPr>
            <a:endParaRPr lang="en-US" sz="2400" b="1" dirty="0">
              <a:latin typeface="PT Sans Narrow"/>
              <a:ea typeface="PT Sans Narrow"/>
              <a:cs typeface="PT Sans Narrow"/>
              <a:sym typeface="PT Sans Narrow"/>
            </a:endParaRPr>
          </a:p>
          <a:p>
            <a:pPr marL="76200">
              <a:lnSpc>
                <a:spcPct val="100000"/>
              </a:lnSpc>
            </a:pPr>
            <a:endParaRPr lang="en-US" sz="2400" b="1">
              <a:solidFill>
                <a:srgbClr val="A1E8D9"/>
              </a:solidFill>
              <a:latin typeface="PT Sans Narrow"/>
              <a:ea typeface="PT Sans Narrow"/>
              <a:cs typeface="PT Sans Narrow"/>
              <a:sym typeface="PT Sans Narrow"/>
            </a:endParaRPr>
          </a:p>
          <a:p>
            <a:pPr marL="76200">
              <a:lnSpc>
                <a:spcPct val="100000"/>
              </a:lnSpc>
            </a:pPr>
            <a:endParaRPr lang="en-US" sz="2400" b="1">
              <a:solidFill>
                <a:schemeClr val="tx1"/>
              </a:solidFill>
              <a:latin typeface="PT Sans Narrow"/>
              <a:ea typeface="PT Sans Narrow"/>
              <a:cs typeface="PT Sans Narrow"/>
              <a:sym typeface="PT Sans Narrow"/>
            </a:endParaRPr>
          </a:p>
          <a:p>
            <a:pPr marL="76200">
              <a:lnSpc>
                <a:spcPct val="100000"/>
              </a:lnSpc>
            </a:pPr>
            <a:endParaRPr lang="en-US" sz="2400" b="1">
              <a:solidFill>
                <a:schemeClr val="tx1"/>
              </a:solidFill>
              <a:latin typeface="PT Sans Narrow"/>
              <a:ea typeface="PT Sans Narrow"/>
              <a:cs typeface="PT Sans Narrow"/>
              <a:sym typeface="PT Sans Narrow"/>
            </a:endParaRPr>
          </a:p>
          <a:p>
            <a:pPr marL="76200">
              <a:lnSpc>
                <a:spcPct val="100000"/>
              </a:lnSpc>
            </a:pPr>
            <a:endParaRPr lang="en-US" sz="2400" dirty="0">
              <a:solidFill>
                <a:schemeClr val="tx1"/>
              </a:solidFill>
            </a:endParaRPr>
          </a:p>
          <a:p>
            <a:pPr marL="76200">
              <a:lnSpc>
                <a:spcPct val="100000"/>
              </a:lnSpc>
            </a:pPr>
            <a:endParaRPr lang="en-US" sz="2400" dirty="0">
              <a:solidFill>
                <a:schemeClr val="tx1"/>
              </a:solidFill>
            </a:endParaRPr>
          </a:p>
        </p:txBody>
      </p:sp>
      <p:pic>
        <p:nvPicPr>
          <p:cNvPr id="4" name="Picture 3"/>
          <p:cNvPicPr>
            <a:picLocks noChangeAspect="1"/>
          </p:cNvPicPr>
          <p:nvPr/>
        </p:nvPicPr>
        <p:blipFill>
          <a:blip r:embed="rId3"/>
          <a:stretch>
            <a:fillRect/>
          </a:stretch>
        </p:blipFill>
        <p:spPr>
          <a:xfrm>
            <a:off x="47625" y="835728"/>
            <a:ext cx="7704822" cy="39839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9450" y="107975"/>
            <a:ext cx="8520600" cy="707400"/>
          </a:xfrm>
          <a:prstGeom prst="rect">
            <a:avLst/>
          </a:prstGeom>
        </p:spPr>
        <p:txBody>
          <a:bodyPr lIns="91425" tIns="91425" rIns="91425" bIns="91425" anchor="t" anchorCtr="0">
            <a:noAutofit/>
          </a:bodyPr>
          <a:lstStyle/>
          <a:p>
            <a:pPr lvl="0">
              <a:spcBef>
                <a:spcPts val="0"/>
              </a:spcBef>
              <a:buNone/>
            </a:pPr>
            <a:r>
              <a:rPr lang="en" dirty="0"/>
              <a:t>Budget</a:t>
            </a:r>
          </a:p>
        </p:txBody>
      </p:sp>
      <p:sp>
        <p:nvSpPr>
          <p:cNvPr id="125" name="Shape 125"/>
          <p:cNvSpPr txBox="1">
            <a:spLocks noGrp="1"/>
          </p:cNvSpPr>
          <p:nvPr>
            <p:ph type="body" idx="1"/>
          </p:nvPr>
        </p:nvSpPr>
        <p:spPr>
          <a:xfrm>
            <a:off x="352425" y="685800"/>
            <a:ext cx="8654627" cy="4011637"/>
          </a:xfrm>
          <a:prstGeom prst="rect">
            <a:avLst/>
          </a:prstGeom>
        </p:spPr>
        <p:txBody>
          <a:bodyPr lIns="91425" tIns="91425" rIns="91425" bIns="91425" anchor="t" anchorCtr="0">
            <a:noAutofit/>
          </a:bodyPr>
          <a:lstStyle/>
          <a:p>
            <a:pPr>
              <a:lnSpc>
                <a:spcPct val="100000"/>
              </a:lnSpc>
              <a:spcAft>
                <a:spcPts val="0"/>
              </a:spcAft>
            </a:pPr>
            <a:r>
              <a:rPr lang="en-US" sz="2000" b="1" dirty="0">
                <a:solidFill>
                  <a:srgbClr val="695D46"/>
                </a:solidFill>
                <a:latin typeface="PT Sans Narrow"/>
                <a:ea typeface="PT Sans Narrow"/>
                <a:cs typeface="PT Sans Narrow"/>
                <a:sym typeface="PT Sans Narrow"/>
              </a:rPr>
              <a:t>$2,000</a:t>
            </a:r>
          </a:p>
          <a:p>
            <a:pPr>
              <a:lnSpc>
                <a:spcPct val="100000"/>
              </a:lnSpc>
              <a:spcAft>
                <a:spcPts val="0"/>
              </a:spcAft>
            </a:pPr>
            <a:endParaRPr lang="en-US" sz="2000" dirty="0">
              <a:solidFill>
                <a:srgbClr val="695D46"/>
              </a:solidFill>
              <a:latin typeface="PT Sans Narrow"/>
              <a:ea typeface="PT Sans Narrow"/>
              <a:cs typeface="PT Sans Narrow"/>
              <a:sym typeface="PT Sans Narrow"/>
            </a:endParaRPr>
          </a:p>
          <a:p>
            <a:pPr>
              <a:lnSpc>
                <a:spcPct val="100000"/>
              </a:lnSpc>
              <a:spcAft>
                <a:spcPts val="0"/>
              </a:spcAft>
            </a:pPr>
            <a:r>
              <a:rPr lang="en-US" sz="2000" b="1" dirty="0">
                <a:solidFill>
                  <a:srgbClr val="695D46"/>
                </a:solidFill>
                <a:latin typeface="PT Sans Narrow"/>
                <a:ea typeface="PT Sans Narrow"/>
                <a:cs typeface="PT Sans Narrow"/>
                <a:sym typeface="PT Sans Narrow"/>
              </a:rPr>
              <a:t>Spent so far: 1624.57</a:t>
            </a:r>
          </a:p>
          <a:p>
            <a:pPr>
              <a:lnSpc>
                <a:spcPct val="100000"/>
              </a:lnSpc>
              <a:spcAft>
                <a:spcPts val="0"/>
              </a:spcAft>
            </a:pPr>
            <a:endParaRPr lang="en-US" sz="2000" dirty="0">
              <a:solidFill>
                <a:srgbClr val="695D46"/>
              </a:solidFill>
              <a:latin typeface="PT Sans Narrow"/>
              <a:ea typeface="PT Sans Narrow"/>
              <a:cs typeface="PT Sans Narrow"/>
              <a:sym typeface="PT Sans Narrow"/>
            </a:endParaRPr>
          </a:p>
          <a:p>
            <a:pPr>
              <a:lnSpc>
                <a:spcPct val="100000"/>
              </a:lnSpc>
              <a:spcAft>
                <a:spcPts val="0"/>
              </a:spcAft>
            </a:pPr>
            <a:r>
              <a:rPr lang="en-US" sz="2000" b="1" dirty="0">
                <a:solidFill>
                  <a:srgbClr val="695D46"/>
                </a:solidFill>
                <a:latin typeface="PT Sans Narrow"/>
                <a:ea typeface="PT Sans Narrow"/>
                <a:cs typeface="PT Sans Narrow"/>
                <a:sym typeface="PT Sans Narrow"/>
              </a:rPr>
              <a:t>Extra funding approved</a:t>
            </a:r>
          </a:p>
          <a:p>
            <a:pPr>
              <a:lnSpc>
                <a:spcPct val="100000"/>
              </a:lnSpc>
              <a:spcAft>
                <a:spcPts val="0"/>
              </a:spcAft>
            </a:pPr>
            <a:endParaRPr lang="en-US" sz="2000" b="1" dirty="0">
              <a:solidFill>
                <a:srgbClr val="695D46"/>
              </a:solidFill>
              <a:latin typeface="PT Sans Narrow"/>
              <a:ea typeface="PT Sans Narrow"/>
              <a:cs typeface="PT Sans Narrow"/>
              <a:sym typeface="PT Sans Narrow"/>
            </a:endParaRPr>
          </a:p>
          <a:p>
            <a:pPr>
              <a:lnSpc>
                <a:spcPct val="100000"/>
              </a:lnSpc>
              <a:spcAft>
                <a:spcPts val="0"/>
              </a:spcAft>
            </a:pPr>
            <a:r>
              <a:rPr lang="en-US" sz="2000" b="1" dirty="0">
                <a:solidFill>
                  <a:srgbClr val="695D46"/>
                </a:solidFill>
                <a:latin typeface="PT Sans Narrow"/>
                <a:ea typeface="PT Sans Narrow"/>
                <a:cs typeface="PT Sans Narrow"/>
                <a:sym typeface="PT Sans Narrow"/>
              </a:rPr>
              <a:t>Projected Spending: 2071.71</a:t>
            </a:r>
          </a:p>
          <a:p>
            <a:pPr lvl="0">
              <a:lnSpc>
                <a:spcPct val="100000"/>
              </a:lnSpc>
              <a:spcBef>
                <a:spcPts val="0"/>
              </a:spcBef>
              <a:spcAft>
                <a:spcPts val="0"/>
              </a:spcAft>
              <a:buNone/>
            </a:pPr>
            <a:endParaRPr lang="en-US" sz="2000" b="1" dirty="0">
              <a:solidFill>
                <a:srgbClr val="695D46"/>
              </a:solidFill>
              <a:latin typeface="PT Sans Narrow"/>
              <a:ea typeface="PT Sans Narrow"/>
              <a:cs typeface="PT Sans Narrow"/>
              <a:sym typeface="PT Sans Narrow"/>
            </a:endParaRPr>
          </a:p>
          <a:p>
            <a:pPr>
              <a:lnSpc>
                <a:spcPct val="100000"/>
              </a:lnSpc>
              <a:spcAft>
                <a:spcPts val="0"/>
              </a:spcAft>
            </a:pPr>
            <a:r>
              <a:rPr lang="en-US" sz="2000" b="1" dirty="0">
                <a:solidFill>
                  <a:srgbClr val="695D46"/>
                </a:solidFill>
                <a:latin typeface="PT Sans Narrow"/>
                <a:ea typeface="PT Sans Narrow"/>
                <a:cs typeface="PT Sans Narrow"/>
                <a:sym typeface="PT Sans Narrow"/>
              </a:rPr>
              <a:t>Projected Balance: $-71.71</a:t>
            </a:r>
            <a:endParaRPr lang="en-US" sz="2000" dirty="0">
              <a:solidFill>
                <a:srgbClr val="695D46"/>
              </a:solidFill>
              <a:latin typeface="PT Sans Narrow"/>
              <a:ea typeface="PT Sans Narrow"/>
              <a:cs typeface="PT Sans Narrow"/>
              <a:sym typeface="PT Sans Narrow"/>
            </a:endParaRPr>
          </a:p>
          <a:p>
            <a:pPr lvl="0">
              <a:lnSpc>
                <a:spcPct val="100000"/>
              </a:lnSpc>
              <a:spcBef>
                <a:spcPts val="0"/>
              </a:spcBef>
              <a:spcAft>
                <a:spcPts val="0"/>
              </a:spcAft>
              <a:buNone/>
            </a:pPr>
            <a:endParaRPr lang="en-US" sz="2000" dirty="0">
              <a:solidFill>
                <a:srgbClr val="A1E8D9"/>
              </a:solidFill>
              <a:latin typeface="PT Sans Narrow"/>
              <a:ea typeface="PT Sans Narrow"/>
              <a:cs typeface="PT Sans Narrow"/>
              <a:sym typeface="PT Sans Narrow"/>
            </a:endParaRPr>
          </a:p>
          <a:p>
            <a:pPr lvl="0">
              <a:lnSpc>
                <a:spcPct val="100000"/>
              </a:lnSpc>
              <a:spcBef>
                <a:spcPts val="0"/>
              </a:spcBef>
              <a:spcAft>
                <a:spcPts val="0"/>
              </a:spcAft>
              <a:buNone/>
            </a:pPr>
            <a:endParaRPr lang="en" sz="1600" b="1" dirty="0">
              <a:solidFill>
                <a:schemeClr val="tx1"/>
              </a:solidFill>
              <a:latin typeface="PT Sans Narrow"/>
              <a:ea typeface="PT Sans Narrow"/>
              <a:cs typeface="PT Sans Narrow"/>
              <a:sym typeface="PT Sans Narrow"/>
            </a:endParaRPr>
          </a:p>
          <a:p>
            <a:pPr>
              <a:lnSpc>
                <a:spcPct val="100000"/>
              </a:lnSpc>
              <a:spcAft>
                <a:spcPts val="0"/>
              </a:spcAft>
            </a:pPr>
            <a:endParaRPr lang="en" sz="1400" b="1" dirty="0">
              <a:solidFill>
                <a:srgbClr val="695D46"/>
              </a:solidFill>
              <a:latin typeface="PT Sans Narrow"/>
              <a:ea typeface="PT Sans Narrow"/>
              <a:cs typeface="PT Sans Narrow"/>
              <a:sym typeface="PT Sans Narrow"/>
            </a:endParaRPr>
          </a:p>
          <a:p>
            <a:pPr lvl="0" rtl="0">
              <a:lnSpc>
                <a:spcPct val="100000"/>
              </a:lnSpc>
              <a:spcBef>
                <a:spcPts val="0"/>
              </a:spcBef>
              <a:spcAft>
                <a:spcPts val="0"/>
              </a:spcAft>
              <a:buNone/>
            </a:pPr>
            <a:endParaRPr sz="1400" b="1" dirty="0">
              <a:latin typeface="PT Sans Narrow"/>
              <a:ea typeface="PT Sans Narrow"/>
              <a:cs typeface="PT Sans Narrow"/>
              <a:sym typeface="PT Sans Narrow"/>
            </a:endParaRPr>
          </a:p>
        </p:txBody>
      </p:sp>
      <p:sp>
        <p:nvSpPr>
          <p:cNvPr id="126" name="Shape 126"/>
          <p:cNvSpPr txBox="1"/>
          <p:nvPr/>
        </p:nvSpPr>
        <p:spPr>
          <a:xfrm>
            <a:off x="2483504" y="4767263"/>
            <a:ext cx="6660496" cy="309562"/>
          </a:xfrm>
          <a:prstGeom prst="rect">
            <a:avLst/>
          </a:prstGeom>
          <a:noFill/>
          <a:ln>
            <a:noFill/>
          </a:ln>
        </p:spPr>
        <p:txBody>
          <a:bodyPr lIns="91425" tIns="91425" rIns="91425" bIns="91425" anchor="t" anchorCtr="0">
            <a:noAutofit/>
          </a:bodyPr>
          <a:lstStyle/>
          <a:p>
            <a:pPr lvl="0" rtl="0">
              <a:spcBef>
                <a:spcPts val="0"/>
              </a:spcBef>
              <a:buNone/>
            </a:pPr>
            <a:r>
              <a:rPr lang="en" dirty="0"/>
              <a:t>Juan Carlos Shields 3/8/2017 The Wonder Factory STEM Display B - Team 15</a:t>
            </a:r>
          </a:p>
        </p:txBody>
      </p:sp>
      <p:pic>
        <p:nvPicPr>
          <p:cNvPr id="2" name="Picture 1"/>
          <p:cNvPicPr>
            <a:picLocks noChangeAspect="1"/>
          </p:cNvPicPr>
          <p:nvPr/>
        </p:nvPicPr>
        <p:blipFill>
          <a:blip r:embed="rId3"/>
          <a:stretch>
            <a:fillRect/>
          </a:stretch>
        </p:blipFill>
        <p:spPr>
          <a:xfrm>
            <a:off x="5902325" y="2790295"/>
            <a:ext cx="2571750" cy="1781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2"/>
          </p:nvPr>
        </p:nvSpPr>
        <p:spPr>
          <a:xfrm>
            <a:off x="4939500" y="3376750"/>
            <a:ext cx="3837000" cy="1042800"/>
          </a:xfrm>
          <a:prstGeom prst="rect">
            <a:avLst/>
          </a:prstGeom>
        </p:spPr>
        <p:txBody>
          <a:bodyPr lIns="91425" tIns="91425" rIns="91425" bIns="91425" anchor="ctr" anchorCtr="0">
            <a:noAutofit/>
          </a:bodyPr>
          <a:lstStyle/>
          <a:p>
            <a:pPr lvl="0">
              <a:spcBef>
                <a:spcPts val="0"/>
              </a:spcBef>
              <a:buNone/>
            </a:pPr>
            <a:r>
              <a:rPr lang="en" sz="4800"/>
              <a:t>THANK YOU!</a:t>
            </a:r>
          </a:p>
        </p:txBody>
      </p:sp>
      <p:sp>
        <p:nvSpPr>
          <p:cNvPr id="132" name="Shape 132"/>
          <p:cNvSpPr txBox="1">
            <a:spLocks noGrp="1"/>
          </p:cNvSpPr>
          <p:nvPr>
            <p:ph type="title"/>
          </p:nvPr>
        </p:nvSpPr>
        <p:spPr>
          <a:xfrm>
            <a:off x="343875" y="270300"/>
            <a:ext cx="4045200" cy="1675800"/>
          </a:xfrm>
          <a:prstGeom prst="rect">
            <a:avLst/>
          </a:prstGeom>
        </p:spPr>
        <p:txBody>
          <a:bodyPr lIns="91425" tIns="91425" rIns="91425" bIns="91425" anchor="b" anchorCtr="0">
            <a:noAutofit/>
          </a:bodyPr>
          <a:lstStyle/>
          <a:p>
            <a:pPr lvl="0">
              <a:spcBef>
                <a:spcPts val="0"/>
              </a:spcBef>
              <a:buNone/>
            </a:pPr>
            <a:r>
              <a:rPr lang="en" sz="6000" b="0"/>
              <a:t>QUESTIONS?</a:t>
            </a:r>
          </a:p>
        </p:txBody>
      </p:sp>
      <p:sp>
        <p:nvSpPr>
          <p:cNvPr id="133" name="Shape 133"/>
          <p:cNvSpPr txBox="1"/>
          <p:nvPr/>
        </p:nvSpPr>
        <p:spPr>
          <a:xfrm>
            <a:off x="-1394784" y="4834200"/>
            <a:ext cx="6051300" cy="309300"/>
          </a:xfrm>
          <a:prstGeom prst="rect">
            <a:avLst/>
          </a:prstGeom>
          <a:noFill/>
          <a:ln>
            <a:noFill/>
          </a:ln>
        </p:spPr>
        <p:txBody>
          <a:bodyPr lIns="91425" tIns="91425" rIns="91425" bIns="91425" anchor="t" anchorCtr="0">
            <a:noAutofit/>
          </a:bodyPr>
          <a:lstStyle/>
          <a:p>
            <a:pPr lvl="0" algn="r" rtl="0">
              <a:spcBef>
                <a:spcPts val="0"/>
              </a:spcBef>
              <a:buNone/>
            </a:pPr>
            <a:r>
              <a:rPr lang="en" dirty="0"/>
              <a:t>3/8/2017 The Wonder Factory STEM Display B - Team 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39" name="Shape 13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400">
                <a:solidFill>
                  <a:srgbClr val="000000"/>
                </a:solidFill>
                <a:latin typeface="Times New Roman"/>
                <a:ea typeface="Times New Roman"/>
                <a:cs typeface="Times New Roman"/>
                <a:sym typeface="Times New Roman"/>
              </a:rPr>
              <a:t>[1] </a:t>
            </a:r>
            <a:r>
              <a:rPr lang="en" sz="1400" i="1">
                <a:solidFill>
                  <a:srgbClr val="000000"/>
                </a:solidFill>
                <a:latin typeface="Times New Roman"/>
                <a:ea typeface="Times New Roman"/>
                <a:cs typeface="Times New Roman"/>
                <a:sym typeface="Times New Roman"/>
              </a:rPr>
              <a:t>The Wonder Factory </a:t>
            </a:r>
            <a:r>
              <a:rPr lang="en" sz="1400">
                <a:solidFill>
                  <a:srgbClr val="000000"/>
                </a:solidFill>
                <a:latin typeface="Times New Roman"/>
                <a:ea typeface="Times New Roman"/>
                <a:cs typeface="Times New Roman"/>
                <a:sym typeface="Times New Roman"/>
              </a:rPr>
              <a:t>[Online]. Available: </a:t>
            </a:r>
            <a:r>
              <a:rPr lang="en" sz="1400" u="sng">
                <a:solidFill>
                  <a:schemeClr val="hlink"/>
                </a:solidFill>
                <a:latin typeface="Times New Roman"/>
                <a:ea typeface="Times New Roman"/>
                <a:cs typeface="Times New Roman"/>
                <a:sym typeface="Times New Roman"/>
                <a:hlinkClick r:id="rId3"/>
              </a:rPr>
              <a:t>www.facebook.com/thewonderfactoryflagstaff</a:t>
            </a:r>
          </a:p>
          <a:p>
            <a:pPr lvl="0">
              <a:lnSpc>
                <a:spcPct val="100000"/>
              </a:lnSpc>
              <a:spcBef>
                <a:spcPts val="0"/>
              </a:spcBef>
              <a:spcAft>
                <a:spcPts val="0"/>
              </a:spcAft>
              <a:buNone/>
            </a:pP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52400" y="57150"/>
            <a:ext cx="8520600" cy="707400"/>
          </a:xfrm>
          <a:prstGeom prst="rect">
            <a:avLst/>
          </a:prstGeom>
        </p:spPr>
        <p:txBody>
          <a:bodyPr lIns="91425" tIns="91425" rIns="91425" bIns="91425" anchor="t" anchorCtr="0">
            <a:noAutofit/>
          </a:bodyPr>
          <a:lstStyle/>
          <a:p>
            <a:pPr lvl="0">
              <a:spcBef>
                <a:spcPts val="0"/>
              </a:spcBef>
              <a:buNone/>
            </a:pPr>
            <a:r>
              <a:rPr lang="en" dirty="0"/>
              <a:t>Project Description</a:t>
            </a:r>
          </a:p>
        </p:txBody>
      </p:sp>
      <p:sp>
        <p:nvSpPr>
          <p:cNvPr id="78" name="Shape 78"/>
          <p:cNvSpPr txBox="1"/>
          <p:nvPr/>
        </p:nvSpPr>
        <p:spPr>
          <a:xfrm>
            <a:off x="3037916" y="4833938"/>
            <a:ext cx="6106084" cy="309562"/>
          </a:xfrm>
          <a:prstGeom prst="rect">
            <a:avLst/>
          </a:prstGeom>
          <a:noFill/>
          <a:ln>
            <a:noFill/>
          </a:ln>
        </p:spPr>
        <p:txBody>
          <a:bodyPr lIns="91425" tIns="91425" rIns="91425" bIns="91425" anchor="t" anchorCtr="0">
            <a:noAutofit/>
          </a:bodyPr>
          <a:lstStyle/>
          <a:p>
            <a:pPr lvl="0">
              <a:spcBef>
                <a:spcPts val="0"/>
              </a:spcBef>
              <a:buNone/>
            </a:pPr>
            <a:r>
              <a:rPr lang="en" dirty="0"/>
              <a:t>Ali </a:t>
            </a:r>
            <a:r>
              <a:rPr lang="en" dirty="0" err="1"/>
              <a:t>Alkhaiyat</a:t>
            </a:r>
            <a:r>
              <a:rPr lang="en" dirty="0"/>
              <a:t> 3/8/2017 The Wonder Factory STEM Display B - Team 15</a:t>
            </a:r>
          </a:p>
          <a:p>
            <a:pPr lvl="0" rtl="0">
              <a:spcBef>
                <a:spcPts val="0"/>
              </a:spcBef>
              <a:buNone/>
            </a:pPr>
            <a:endParaRPr/>
          </a:p>
        </p:txBody>
      </p:sp>
      <p:sp>
        <p:nvSpPr>
          <p:cNvPr id="79" name="Shape 79"/>
          <p:cNvSpPr txBox="1">
            <a:spLocks noGrp="1"/>
          </p:cNvSpPr>
          <p:nvPr>
            <p:ph type="body" idx="2"/>
          </p:nvPr>
        </p:nvSpPr>
        <p:spPr>
          <a:xfrm>
            <a:off x="4467225" y="962025"/>
            <a:ext cx="4407685" cy="3302000"/>
          </a:xfrm>
          <a:prstGeom prst="rect">
            <a:avLst/>
          </a:prstGeom>
        </p:spPr>
        <p:txBody>
          <a:bodyPr lIns="91425" tIns="91425" rIns="91425" bIns="91425" anchor="ctr" anchorCtr="0">
            <a:noAutofit/>
          </a:bodyPr>
          <a:lstStyle/>
          <a:p>
            <a:pPr lvl="0" rtl="0">
              <a:lnSpc>
                <a:spcPct val="100000"/>
              </a:lnSpc>
              <a:spcBef>
                <a:spcPts val="0"/>
              </a:spcBef>
              <a:spcAft>
                <a:spcPts val="0"/>
              </a:spcAft>
              <a:buNone/>
            </a:pPr>
            <a:r>
              <a:rPr lang="en" sz="3000" b="1" dirty="0">
                <a:solidFill>
                  <a:schemeClr val="accent3"/>
                </a:solidFill>
              </a:rPr>
              <a:t>The Wonder Factory</a:t>
            </a:r>
          </a:p>
          <a:p>
            <a:pPr>
              <a:lnSpc>
                <a:spcPct val="100000"/>
              </a:lnSpc>
              <a:spcAft>
                <a:spcPts val="0"/>
              </a:spcAft>
            </a:pPr>
            <a:r>
              <a:rPr lang="en" sz="2400" dirty="0"/>
              <a:t>Interactive learning center</a:t>
            </a:r>
          </a:p>
          <a:p>
            <a:pPr>
              <a:lnSpc>
                <a:spcPct val="100000"/>
              </a:lnSpc>
              <a:spcAft>
                <a:spcPts val="0"/>
              </a:spcAft>
            </a:pPr>
            <a:r>
              <a:rPr lang="en" sz="3000" b="1" dirty="0">
                <a:solidFill>
                  <a:srgbClr val="4DB6AC"/>
                </a:solidFill>
              </a:rPr>
              <a:t>Goal</a:t>
            </a:r>
            <a:endParaRPr lang="en" sz="2400" dirty="0">
              <a:solidFill>
                <a:srgbClr val="695D46"/>
              </a:solidFill>
            </a:endParaRPr>
          </a:p>
          <a:p>
            <a:pPr>
              <a:lnSpc>
                <a:spcPct val="100000"/>
              </a:lnSpc>
              <a:spcAft>
                <a:spcPts val="0"/>
              </a:spcAft>
            </a:pPr>
            <a:r>
              <a:rPr lang="en" sz="2400" dirty="0">
                <a:solidFill>
                  <a:srgbClr val="695D46"/>
                </a:solidFill>
              </a:rPr>
              <a:t>Generate learning through play</a:t>
            </a:r>
          </a:p>
          <a:p>
            <a:pPr>
              <a:lnSpc>
                <a:spcPct val="100000"/>
              </a:lnSpc>
              <a:spcAft>
                <a:spcPts val="0"/>
              </a:spcAft>
            </a:pPr>
            <a:r>
              <a:rPr lang="en" sz="3000" b="1" dirty="0">
                <a:solidFill>
                  <a:srgbClr val="4DB6AC"/>
                </a:solidFill>
              </a:rPr>
              <a:t>Location</a:t>
            </a:r>
          </a:p>
          <a:p>
            <a:pPr>
              <a:lnSpc>
                <a:spcPct val="100000"/>
              </a:lnSpc>
              <a:spcAft>
                <a:spcPts val="0"/>
              </a:spcAft>
            </a:pPr>
            <a:r>
              <a:rPr lang="en" sz="2400" dirty="0">
                <a:solidFill>
                  <a:srgbClr val="695D46"/>
                </a:solidFill>
              </a:rPr>
              <a:t>Flagstaff, AZ</a:t>
            </a:r>
          </a:p>
          <a:p>
            <a:pPr>
              <a:lnSpc>
                <a:spcPct val="100000"/>
              </a:lnSpc>
              <a:spcAft>
                <a:spcPts val="0"/>
              </a:spcAft>
            </a:pPr>
            <a:endParaRPr lang="en" sz="3000" b="1" dirty="0">
              <a:solidFill>
                <a:srgbClr val="4DB6AC"/>
              </a:solidFill>
            </a:endParaRPr>
          </a:p>
        </p:txBody>
      </p:sp>
      <p:sp>
        <p:nvSpPr>
          <p:cNvPr id="81" name="Shape 81"/>
          <p:cNvSpPr txBox="1"/>
          <p:nvPr/>
        </p:nvSpPr>
        <p:spPr>
          <a:xfrm>
            <a:off x="304800" y="4581525"/>
            <a:ext cx="443100" cy="332100"/>
          </a:xfrm>
          <a:prstGeom prst="rect">
            <a:avLst/>
          </a:prstGeom>
          <a:noFill/>
          <a:ln>
            <a:noFill/>
          </a:ln>
        </p:spPr>
        <p:txBody>
          <a:bodyPr lIns="91425" tIns="91425" rIns="91425" bIns="91425" anchor="t" anchorCtr="0">
            <a:noAutofit/>
          </a:bodyPr>
          <a:lstStyle/>
          <a:p>
            <a:pPr lvl="0" rtl="0">
              <a:spcBef>
                <a:spcPts val="0"/>
              </a:spcBef>
              <a:buNone/>
            </a:pPr>
            <a:r>
              <a:rPr lang="en" sz="1200" dirty="0"/>
              <a:t>[1]</a:t>
            </a:r>
          </a:p>
        </p:txBody>
      </p:sp>
      <p:pic>
        <p:nvPicPr>
          <p:cNvPr id="2050" name="Picture 2" descr="https://lh3.googleusercontent.com/9fyaJZ9_88UIdYKlOSg838LYIfISmf5lsJP_Kop77vJLc17dqxOePmM_qlCzpDZ38ZFP4fe3oJk7DRJu1Iehx48tRFIlDgeqEXebCR43u1VoelvtH7UeqlS-cRNrdgAD47cYF4O9PEg"/>
          <p:cNvPicPr>
            <a:picLocks noChangeAspect="1" noChangeArrowheads="1"/>
          </p:cNvPicPr>
          <p:nvPr/>
        </p:nvPicPr>
        <p:blipFill rotWithShape="1">
          <a:blip r:embed="rId3">
            <a:extLst>
              <a:ext uri="{28A0092B-C50C-407E-A947-70E740481C1C}">
                <a14:useLocalDpi xmlns:a14="http://schemas.microsoft.com/office/drawing/2010/main" val="0"/>
              </a:ext>
            </a:extLst>
          </a:blip>
          <a:srcRect t="30244" b="3947"/>
          <a:stretch/>
        </p:blipFill>
        <p:spPr bwMode="auto">
          <a:xfrm>
            <a:off x="304800" y="962025"/>
            <a:ext cx="3914401" cy="358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6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47625" y="942975"/>
            <a:ext cx="8791489" cy="3302000"/>
          </a:xfrm>
          <a:prstGeom prst="rect">
            <a:avLst/>
          </a:prstGeom>
        </p:spPr>
        <p:txBody>
          <a:bodyPr lIns="91425" tIns="91425" rIns="91425" bIns="91425" anchor="t" anchorCtr="0">
            <a:noAutofit/>
          </a:bodyPr>
          <a:lstStyle/>
          <a:p>
            <a:pPr lvl="0" rtl="0">
              <a:spcBef>
                <a:spcPts val="0"/>
              </a:spcBef>
              <a:spcAft>
                <a:spcPts val="0"/>
              </a:spcAft>
              <a:buNone/>
            </a:pPr>
            <a:r>
              <a:rPr lang="en" sz="2000" dirty="0"/>
              <a:t>- M</a:t>
            </a:r>
            <a:r>
              <a:rPr lang="en" sz="2000" dirty="0">
                <a:solidFill>
                  <a:srgbClr val="695D46"/>
                </a:solidFill>
              </a:rPr>
              <a:t>ust be</a:t>
            </a:r>
            <a:r>
              <a:rPr lang="en" sz="2000" dirty="0"/>
              <a:t> safe to all users per applicable safety standards. Safety is our first priority!!</a:t>
            </a:r>
            <a:endParaRPr lang="en" sz="2000" dirty="0">
              <a:solidFill>
                <a:srgbClr val="695D46"/>
              </a:solidFill>
            </a:endParaRPr>
          </a:p>
          <a:p>
            <a:pPr>
              <a:spcAft>
                <a:spcPts val="0"/>
              </a:spcAft>
            </a:pPr>
            <a:r>
              <a:rPr lang="en" sz="2000" dirty="0"/>
              <a:t>- Must be ready upon completion of this capstone sequence</a:t>
            </a:r>
          </a:p>
          <a:p>
            <a:pPr>
              <a:spcAft>
                <a:spcPts val="0"/>
              </a:spcAft>
            </a:pPr>
            <a:r>
              <a:rPr lang="en" sz="2000" dirty="0"/>
              <a:t>- Should test the interactive display in a similar setting to expected everyday use</a:t>
            </a:r>
          </a:p>
          <a:p>
            <a:pPr>
              <a:spcAft>
                <a:spcPts val="0"/>
              </a:spcAft>
            </a:pPr>
            <a:r>
              <a:rPr lang="en" sz="2000" dirty="0"/>
              <a:t>- Must interact with the clients in order to maintain parity with their expectations</a:t>
            </a:r>
          </a:p>
          <a:p>
            <a:pPr lvl="0" rtl="0">
              <a:lnSpc>
                <a:spcPct val="200000"/>
              </a:lnSpc>
              <a:spcBef>
                <a:spcPts val="0"/>
              </a:spcBef>
              <a:spcAft>
                <a:spcPts val="0"/>
              </a:spcAft>
              <a:buNone/>
            </a:pPr>
            <a:endParaRPr sz="1200" dirty="0"/>
          </a:p>
          <a:p>
            <a:pPr marL="171450" lvl="0" indent="-171450" rtl="0">
              <a:lnSpc>
                <a:spcPct val="200000"/>
              </a:lnSpc>
              <a:spcBef>
                <a:spcPts val="0"/>
              </a:spcBef>
              <a:spcAft>
                <a:spcPts val="0"/>
              </a:spcAft>
              <a:buFont typeface="Arial" panose="020B0604020202020204" pitchFamily="34" charset="0"/>
              <a:buChar char="•"/>
            </a:pPr>
            <a:endParaRPr sz="1200" dirty="0"/>
          </a:p>
        </p:txBody>
      </p:sp>
      <p:sp>
        <p:nvSpPr>
          <p:cNvPr id="87" name="Shape 87"/>
          <p:cNvSpPr txBox="1">
            <a:spLocks noGrp="1"/>
          </p:cNvSpPr>
          <p:nvPr>
            <p:ph type="title"/>
          </p:nvPr>
        </p:nvSpPr>
        <p:spPr>
          <a:xfrm>
            <a:off x="0" y="57150"/>
            <a:ext cx="8534185" cy="708025"/>
          </a:xfrm>
          <a:prstGeom prst="rect">
            <a:avLst/>
          </a:prstGeom>
        </p:spPr>
        <p:txBody>
          <a:bodyPr lIns="91425" tIns="91425" rIns="91425" bIns="91425" anchor="t" anchorCtr="0">
            <a:noAutofit/>
          </a:bodyPr>
          <a:lstStyle/>
          <a:p>
            <a:pPr lvl="0" rtl="0">
              <a:spcBef>
                <a:spcPts val="0"/>
              </a:spcBef>
              <a:buNone/>
            </a:pPr>
            <a:r>
              <a:rPr lang="en" dirty="0"/>
              <a:t>Project Description</a:t>
            </a:r>
          </a:p>
        </p:txBody>
      </p:sp>
      <p:sp>
        <p:nvSpPr>
          <p:cNvPr id="88" name="Shape 88"/>
          <p:cNvSpPr txBox="1"/>
          <p:nvPr/>
        </p:nvSpPr>
        <p:spPr>
          <a:xfrm>
            <a:off x="3025494" y="4757738"/>
            <a:ext cx="6118506" cy="309562"/>
          </a:xfrm>
          <a:prstGeom prst="rect">
            <a:avLst/>
          </a:prstGeom>
          <a:noFill/>
          <a:ln>
            <a:noFill/>
          </a:ln>
        </p:spPr>
        <p:txBody>
          <a:bodyPr lIns="91425" tIns="91425" rIns="91425" bIns="91425" anchor="t" anchorCtr="0">
            <a:noAutofit/>
          </a:bodyPr>
          <a:lstStyle/>
          <a:p>
            <a:pPr lvl="0">
              <a:spcBef>
                <a:spcPts val="0"/>
              </a:spcBef>
              <a:buNone/>
            </a:pPr>
            <a:r>
              <a:rPr lang="en" dirty="0"/>
              <a:t>Ali </a:t>
            </a:r>
            <a:r>
              <a:rPr lang="en" dirty="0" err="1"/>
              <a:t>Alkhaiyat</a:t>
            </a:r>
            <a:r>
              <a:rPr lang="en" dirty="0"/>
              <a:t> 3/8/2017 The Wonder Factory STEM Display B - Team 15</a:t>
            </a:r>
          </a:p>
          <a:p>
            <a:pPr lvl="0" rtl="0">
              <a:spcBef>
                <a:spcPts val="0"/>
              </a:spcBef>
              <a:buNone/>
            </a:pPr>
            <a:endParaRPr/>
          </a:p>
        </p:txBody>
      </p:sp>
      <p:sp>
        <p:nvSpPr>
          <p:cNvPr id="2" name="TextBox 1"/>
          <p:cNvSpPr txBox="1"/>
          <p:nvPr/>
        </p:nvSpPr>
        <p:spPr>
          <a:xfrm>
            <a:off x="47625" y="3609976"/>
            <a:ext cx="8910108" cy="523220"/>
          </a:xfrm>
          <a:prstGeom prst="rect">
            <a:avLst/>
          </a:prstGeom>
        </p:spPr>
        <p:txBody>
          <a:bodyPr wrap="square" rtlCol="0" anchor="t">
            <a:spAutoFit/>
          </a:bodyPr>
          <a:lstStyle/>
          <a:p>
            <a:endParaRPr lang="en-US" sz="2800" b="1" dirty="0">
              <a:solidFill>
                <a:srgbClr val="4DB6AC"/>
              </a:solidFill>
              <a:latin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7" y="-104775"/>
            <a:ext cx="8520600" cy="707400"/>
          </a:xfrm>
        </p:spPr>
        <p:txBody>
          <a:bodyPr/>
          <a:lstStyle/>
          <a:p>
            <a:r>
              <a:rPr lang="en" dirty="0">
                <a:solidFill>
                  <a:srgbClr val="EF6C00"/>
                </a:solidFill>
              </a:rPr>
              <a:t>Project Description</a:t>
            </a:r>
          </a:p>
        </p:txBody>
      </p:sp>
      <p:sp>
        <p:nvSpPr>
          <p:cNvPr id="4" name="Shape 94"/>
          <p:cNvSpPr txBox="1">
            <a:spLocks/>
          </p:cNvSpPr>
          <p:nvPr/>
        </p:nvSpPr>
        <p:spPr>
          <a:xfrm>
            <a:off x="-47645" y="495300"/>
            <a:ext cx="6715166" cy="55725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ct val="100000"/>
              <a:buFont typeface="PT Sans Narrow"/>
              <a:buNone/>
              <a:defRPr sz="2400" b="0" i="0" u="none" strike="noStrike" cap="none">
                <a:solidFill>
                  <a:schemeClr val="dk2"/>
                </a:solidFill>
                <a:latin typeface="PT Sans Narrow"/>
                <a:ea typeface="PT Sans Narrow"/>
                <a:cs typeface="PT Sans Narrow"/>
                <a:sym typeface="PT Sans Narrow"/>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76200"/>
            <a:r>
              <a:rPr lang="en-US" b="1" u="sng" dirty="0">
                <a:solidFill>
                  <a:srgbClr val="695D46"/>
                </a:solidFill>
              </a:rPr>
              <a:t>Current Manufactured Design</a:t>
            </a:r>
          </a:p>
          <a:p>
            <a:pPr marL="419100" indent="-342900">
              <a:lnSpc>
                <a:spcPct val="150000"/>
              </a:lnSpc>
              <a:buFont typeface="Arial" panose="020B0604020202020204" pitchFamily="34" charset="0"/>
              <a:buChar char="•"/>
            </a:pPr>
            <a:endParaRPr lang="en-US" dirty="0">
              <a:solidFill>
                <a:srgbClr val="695D46"/>
              </a:solidFill>
            </a:endParaRPr>
          </a:p>
        </p:txBody>
      </p:sp>
      <p:sp>
        <p:nvSpPr>
          <p:cNvPr id="7" name="Shape 88"/>
          <p:cNvSpPr txBox="1"/>
          <p:nvPr/>
        </p:nvSpPr>
        <p:spPr>
          <a:xfrm>
            <a:off x="3430941" y="4754434"/>
            <a:ext cx="6118506" cy="309562"/>
          </a:xfrm>
          <a:prstGeom prst="rect">
            <a:avLst/>
          </a:prstGeom>
          <a:noFill/>
          <a:ln>
            <a:noFill/>
          </a:ln>
        </p:spPr>
        <p:txBody>
          <a:bodyPr lIns="91425" tIns="91425" rIns="91425" bIns="91425" anchor="t" anchorCtr="0">
            <a:noAutofit/>
          </a:bodyPr>
          <a:lstStyle/>
          <a:p>
            <a:pPr lvl="0">
              <a:spcBef>
                <a:spcPts val="0"/>
              </a:spcBef>
              <a:buNone/>
            </a:pPr>
            <a:r>
              <a:rPr lang="en" dirty="0"/>
              <a:t>Ali </a:t>
            </a:r>
            <a:r>
              <a:rPr lang="en" dirty="0" err="1"/>
              <a:t>Alkhaiyat</a:t>
            </a:r>
            <a:r>
              <a:rPr lang="en" dirty="0"/>
              <a:t> 3/8/2017 The Wonder Factory STEM Display B - Team 15</a:t>
            </a:r>
          </a:p>
          <a:p>
            <a:pPr lvl="0" rtl="0">
              <a:spcBef>
                <a:spcPts val="0"/>
              </a:spcBef>
              <a:buNone/>
            </a:pPr>
            <a:endParaRPr/>
          </a:p>
        </p:txBody>
      </p:sp>
      <p:pic>
        <p:nvPicPr>
          <p:cNvPr id="3" name="Picture 2"/>
          <p:cNvPicPr>
            <a:picLocks noChangeAspect="1"/>
          </p:cNvPicPr>
          <p:nvPr/>
        </p:nvPicPr>
        <p:blipFill>
          <a:blip r:embed="rId3"/>
          <a:stretch>
            <a:fillRect/>
          </a:stretch>
        </p:blipFill>
        <p:spPr>
          <a:xfrm>
            <a:off x="114300" y="971550"/>
            <a:ext cx="5882301" cy="3719513"/>
          </a:xfrm>
          <a:prstGeom prst="rect">
            <a:avLst/>
          </a:prstGeom>
        </p:spPr>
      </p:pic>
    </p:spTree>
    <p:extLst>
      <p:ext uri="{BB962C8B-B14F-4D97-AF65-F5344CB8AC3E}">
        <p14:creationId xmlns:p14="http://schemas.microsoft.com/office/powerpoint/2010/main" val="297667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123825"/>
            <a:ext cx="8520600" cy="707400"/>
          </a:xfrm>
        </p:spPr>
        <p:txBody>
          <a:bodyPr/>
          <a:lstStyle/>
          <a:p>
            <a:r>
              <a:rPr lang="en-US" dirty="0">
                <a:solidFill>
                  <a:srgbClr val="EF6C00"/>
                </a:solidFill>
              </a:rPr>
              <a:t>Project Description</a:t>
            </a:r>
            <a:br>
              <a:rPr lang="en-US" dirty="0">
                <a:solidFill>
                  <a:schemeClr val="tx1"/>
                </a:solidFill>
              </a:rPr>
            </a:br>
            <a:r>
              <a:rPr lang="en-US" sz="2400" u="sng" dirty="0">
                <a:solidFill>
                  <a:srgbClr val="695D46"/>
                </a:solidFill>
              </a:rPr>
              <a:t>Current Manufactured Design</a:t>
            </a:r>
          </a:p>
        </p:txBody>
      </p:sp>
      <p:sp>
        <p:nvSpPr>
          <p:cNvPr id="5" name="TextBox 4"/>
          <p:cNvSpPr txBox="1"/>
          <p:nvPr/>
        </p:nvSpPr>
        <p:spPr>
          <a:xfrm>
            <a:off x="3381375" y="4705350"/>
            <a:ext cx="6356231" cy="307777"/>
          </a:xfrm>
          <a:prstGeom prst="rect">
            <a:avLst/>
          </a:prstGeom>
        </p:spPr>
        <p:txBody>
          <a:bodyPr rtlCol="0">
            <a:spAutoFit/>
          </a:bodyPr>
          <a:lstStyle/>
          <a:p>
            <a:r>
              <a:rPr lang="en-US" dirty="0">
                <a:solidFill>
                  <a:srgbClr val="342E23"/>
                </a:solidFill>
              </a:rPr>
              <a:t>Ali </a:t>
            </a:r>
            <a:r>
              <a:rPr lang="en-US" dirty="0" err="1">
                <a:solidFill>
                  <a:srgbClr val="342E23"/>
                </a:solidFill>
              </a:rPr>
              <a:t>Alkhaiyat</a:t>
            </a:r>
            <a:r>
              <a:rPr lang="en-US" dirty="0">
                <a:solidFill>
                  <a:srgbClr val="342E23"/>
                </a:solidFill>
              </a:rPr>
              <a:t> 3/8/2017 The Wonder Factory STEM Display B - Team 15​</a:t>
            </a:r>
          </a:p>
        </p:txBody>
      </p:sp>
      <p:pic>
        <p:nvPicPr>
          <p:cNvPr id="6" name="Picture 5"/>
          <p:cNvPicPr>
            <a:picLocks noChangeAspect="1"/>
          </p:cNvPicPr>
          <p:nvPr/>
        </p:nvPicPr>
        <p:blipFill rotWithShape="1">
          <a:blip r:embed="rId3"/>
          <a:srcRect l="-1280" t="7340" r="10185" b="5301"/>
          <a:stretch/>
        </p:blipFill>
        <p:spPr>
          <a:xfrm>
            <a:off x="0" y="1282890"/>
            <a:ext cx="4482890" cy="3365311"/>
          </a:xfrm>
          <a:prstGeom prst="rect">
            <a:avLst/>
          </a:prstGeom>
        </p:spPr>
      </p:pic>
      <p:pic>
        <p:nvPicPr>
          <p:cNvPr id="7" name="Picture 6"/>
          <p:cNvPicPr>
            <a:picLocks noChangeAspect="1"/>
          </p:cNvPicPr>
          <p:nvPr/>
        </p:nvPicPr>
        <p:blipFill>
          <a:blip r:embed="rId4"/>
          <a:stretch>
            <a:fillRect/>
          </a:stretch>
        </p:blipFill>
        <p:spPr>
          <a:xfrm>
            <a:off x="4446566" y="720742"/>
            <a:ext cx="4662509" cy="3929046"/>
          </a:xfrm>
          <a:prstGeom prst="rect">
            <a:avLst/>
          </a:prstGeom>
        </p:spPr>
      </p:pic>
    </p:spTree>
    <p:extLst>
      <p:ext uri="{BB962C8B-B14F-4D97-AF65-F5344CB8AC3E}">
        <p14:creationId xmlns:p14="http://schemas.microsoft.com/office/powerpoint/2010/main" val="208592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a:videoFile r:link="rId1"/>
          </p:nvPr>
        </p:nvPicPr>
        <p:blipFill>
          <a:blip r:embed="rId4"/>
          <a:stretch>
            <a:fillRect/>
          </a:stretch>
        </p:blipFill>
        <p:spPr>
          <a:xfrm>
            <a:off x="1973263" y="-9525"/>
            <a:ext cx="7179395" cy="5044585"/>
          </a:xfrm>
          <a:prstGeom prst="rect">
            <a:avLst/>
          </a:prstGeom>
        </p:spPr>
      </p:pic>
      <p:sp>
        <p:nvSpPr>
          <p:cNvPr id="7" name="TextBox 6"/>
          <p:cNvSpPr txBox="1"/>
          <p:nvPr/>
        </p:nvSpPr>
        <p:spPr>
          <a:xfrm>
            <a:off x="0" y="695325"/>
            <a:ext cx="2030020" cy="4124206"/>
          </a:xfrm>
          <a:prstGeom prst="rect">
            <a:avLst/>
          </a:prstGeom>
        </p:spPr>
        <p:txBody>
          <a:bodyPr rtlCol="0">
            <a:spAutoFit/>
          </a:bodyPr>
          <a:lstStyle/>
          <a:p>
            <a:r>
              <a:rPr lang="en-US" sz="1800" b="1" dirty="0">
                <a:solidFill>
                  <a:srgbClr val="695D46"/>
                </a:solidFill>
              </a:rPr>
              <a:t>Here is a video from the Flagstaff STEM Celebration event our team attended along with The Wonder Factory. The event was held on Monday, March 6, at NAU's </a:t>
            </a:r>
            <a:r>
              <a:rPr lang="en-US" sz="1800" b="1" dirty="0" err="1">
                <a:solidFill>
                  <a:srgbClr val="695D46"/>
                </a:solidFill>
              </a:rPr>
              <a:t>Skydome</a:t>
            </a:r>
            <a:r>
              <a:rPr lang="en-US" sz="1800" dirty="0">
                <a:solidFill>
                  <a:srgbClr val="A1E8D9"/>
                </a:solidFill>
              </a:rPr>
              <a:t>​</a:t>
            </a:r>
            <a:endParaRPr lang="en-US" sz="1800" dirty="0">
              <a:solidFill>
                <a:schemeClr val="tx1"/>
              </a:solidFill>
            </a:endParaRPr>
          </a:p>
          <a:p>
            <a:r>
              <a:rPr lang="en-US" dirty="0">
                <a:solidFill>
                  <a:srgbClr val="A1E8D9"/>
                </a:solidFill>
              </a:rPr>
              <a:t>​</a:t>
            </a:r>
          </a:p>
          <a:p>
            <a:r>
              <a:rPr lang="en-US" dirty="0">
                <a:solidFill>
                  <a:srgbClr val="A1E8D9"/>
                </a:solidFill>
              </a:rPr>
              <a:t>​</a:t>
            </a:r>
          </a:p>
        </p:txBody>
      </p:sp>
    </p:spTree>
    <p:extLst>
      <p:ext uri="{BB962C8B-B14F-4D97-AF65-F5344CB8AC3E}">
        <p14:creationId xmlns:p14="http://schemas.microsoft.com/office/powerpoint/2010/main" val="95619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47697" y="352425"/>
            <a:ext cx="8420100" cy="719985"/>
          </a:xfrm>
          <a:prstGeom prst="rect">
            <a:avLst/>
          </a:prstGeom>
        </p:spPr>
        <p:txBody>
          <a:bodyPr lIns="91425" tIns="91425" rIns="91425" bIns="91425" anchor="t" anchorCtr="0">
            <a:noAutofit/>
          </a:bodyPr>
          <a:lstStyle/>
          <a:p>
            <a:pPr lvl="0">
              <a:spcBef>
                <a:spcPts val="0"/>
              </a:spcBef>
              <a:buNone/>
            </a:pPr>
            <a:r>
              <a:rPr lang="en-US" dirty="0"/>
              <a:t>Updates</a:t>
            </a:r>
            <a:endParaRPr lang="en" dirty="0"/>
          </a:p>
        </p:txBody>
      </p:sp>
      <p:sp>
        <p:nvSpPr>
          <p:cNvPr id="95" name="Shape 95"/>
          <p:cNvSpPr txBox="1"/>
          <p:nvPr/>
        </p:nvSpPr>
        <p:spPr>
          <a:xfrm>
            <a:off x="3581400" y="4787660"/>
            <a:ext cx="6800850" cy="358440"/>
          </a:xfrm>
          <a:prstGeom prst="rect">
            <a:avLst/>
          </a:prstGeom>
          <a:noFill/>
          <a:ln>
            <a:noFill/>
          </a:ln>
        </p:spPr>
        <p:txBody>
          <a:bodyPr lIns="91425" tIns="91425" rIns="91425" bIns="91425" anchor="t" anchorCtr="0">
            <a:noAutofit/>
          </a:bodyPr>
          <a:lstStyle/>
          <a:p>
            <a:pPr lvl="0" rtl="0">
              <a:spcBef>
                <a:spcPts val="0"/>
              </a:spcBef>
              <a:buNone/>
            </a:pPr>
            <a:r>
              <a:rPr lang="en-US" dirty="0"/>
              <a:t>Kevin Park 3</a:t>
            </a:r>
            <a:r>
              <a:rPr lang="en" dirty="0"/>
              <a:t>/8/2017 The Wonder Factory STEM Display B - Team 15</a:t>
            </a:r>
          </a:p>
        </p:txBody>
      </p:sp>
      <p:sp>
        <p:nvSpPr>
          <p:cNvPr id="2" name="Text Placeholder 1"/>
          <p:cNvSpPr>
            <a:spLocks noGrp="1"/>
          </p:cNvSpPr>
          <p:nvPr>
            <p:ph type="body" idx="1"/>
          </p:nvPr>
        </p:nvSpPr>
        <p:spPr>
          <a:xfrm>
            <a:off x="247697" y="1073907"/>
            <a:ext cx="4007470" cy="3303587"/>
          </a:xfrm>
        </p:spPr>
        <p:txBody>
          <a:bodyPr/>
          <a:lstStyle/>
          <a:p>
            <a:pPr algn="ctr"/>
            <a:r>
              <a:rPr lang="en-US" sz="2000" b="1" u="sng" dirty="0">
                <a:solidFill>
                  <a:srgbClr val="52D4B9"/>
                </a:solidFill>
              </a:rPr>
              <a:t>What we have done</a:t>
            </a:r>
          </a:p>
          <a:p>
            <a:pPr marL="342900" indent="-342900">
              <a:buFont typeface="Arial" panose="020B0604020202020204" pitchFamily="34" charset="0"/>
              <a:buChar char="•"/>
            </a:pPr>
            <a:r>
              <a:rPr lang="en-US" sz="2000" dirty="0">
                <a:solidFill>
                  <a:srgbClr val="342E23"/>
                </a:solidFill>
              </a:rPr>
              <a:t>Two stations</a:t>
            </a:r>
          </a:p>
          <a:p>
            <a:pPr marL="342900" indent="-342900">
              <a:buFont typeface="Arial" panose="020B0604020202020204" pitchFamily="34" charset="0"/>
              <a:buChar char="•"/>
            </a:pPr>
            <a:r>
              <a:rPr lang="en-US" sz="2000" dirty="0">
                <a:solidFill>
                  <a:srgbClr val="342E23"/>
                </a:solidFill>
              </a:rPr>
              <a:t>Safety mechanism</a:t>
            </a:r>
            <a:endParaRPr lang="en-US" sz="2000" dirty="0">
              <a:solidFill>
                <a:schemeClr val="tx1"/>
              </a:solidFill>
            </a:endParaRPr>
          </a:p>
          <a:p>
            <a:pPr marL="342900" indent="-342900">
              <a:buFont typeface="Arial" panose="020B0604020202020204" pitchFamily="34" charset="0"/>
              <a:buChar char="•"/>
            </a:pPr>
            <a:r>
              <a:rPr lang="en-US" sz="2000" dirty="0">
                <a:solidFill>
                  <a:srgbClr val="342E23"/>
                </a:solidFill>
              </a:rPr>
              <a:t>The way to cut wood</a:t>
            </a:r>
          </a:p>
          <a:p>
            <a:pPr marL="342900" indent="-342900">
              <a:buFont typeface="Arial" panose="020B0604020202020204" pitchFamily="34" charset="0"/>
              <a:buChar char="•"/>
            </a:pPr>
            <a:r>
              <a:rPr lang="en-US" sz="2000" dirty="0">
                <a:solidFill>
                  <a:srgbClr val="342E23"/>
                </a:solidFill>
              </a:rPr>
              <a:t>Adjust shaft distance</a:t>
            </a:r>
          </a:p>
          <a:p>
            <a:pPr marL="342900" indent="-342900">
              <a:buFont typeface="Arial" panose="020B0604020202020204" pitchFamily="34" charset="0"/>
              <a:buChar char="•"/>
            </a:pPr>
            <a:endParaRPr lang="en-US" sz="2000" dirty="0">
              <a:solidFill>
                <a:srgbClr val="342E23"/>
              </a:solidFill>
            </a:endParaRPr>
          </a:p>
          <a:p>
            <a:pPr marL="342900" indent="-342900">
              <a:buFont typeface="Arial" panose="020B0604020202020204" pitchFamily="34" charset="0"/>
              <a:buChar char="•"/>
            </a:pPr>
            <a:endParaRPr lang="en-US" sz="2000" dirty="0">
              <a:solidFill>
                <a:srgbClr val="342E23"/>
              </a:solidFill>
            </a:endParaRPr>
          </a:p>
          <a:p>
            <a:endParaRPr lang="en-US" sz="2000" dirty="0">
              <a:solidFill>
                <a:srgbClr val="342E23"/>
              </a:solidFill>
            </a:endParaRPr>
          </a:p>
          <a:p>
            <a:endParaRPr lang="en-US" sz="2000" dirty="0">
              <a:solidFill>
                <a:srgbClr val="342E23"/>
              </a:solidFill>
            </a:endParaRPr>
          </a:p>
          <a:p>
            <a:pPr marL="342900" indent="-342900">
              <a:buFont typeface="Arial" panose="020B0604020202020204" pitchFamily="34" charset="0"/>
              <a:buChar char="•"/>
            </a:pPr>
            <a:endParaRPr lang="en-US" sz="2000" dirty="0">
              <a:solidFill>
                <a:srgbClr val="695D46"/>
              </a:solidFill>
            </a:endParaRPr>
          </a:p>
        </p:txBody>
      </p:sp>
      <p:sp>
        <p:nvSpPr>
          <p:cNvPr id="5" name="Text Placeholder 1"/>
          <p:cNvSpPr>
            <a:spLocks noGrp="1"/>
          </p:cNvSpPr>
          <p:nvPr>
            <p:ph type="body" idx="1"/>
          </p:nvPr>
        </p:nvSpPr>
        <p:spPr>
          <a:xfrm>
            <a:off x="4459758" y="1073907"/>
            <a:ext cx="4007470" cy="3303587"/>
          </a:xfrm>
        </p:spPr>
        <p:txBody>
          <a:bodyPr/>
          <a:lstStyle/>
          <a:p>
            <a:pPr algn="ctr"/>
            <a:r>
              <a:rPr lang="en-US" sz="2000" b="1" u="sng" dirty="0">
                <a:solidFill>
                  <a:srgbClr val="52D4B9"/>
                </a:solidFill>
              </a:rPr>
              <a:t>What we need to do</a:t>
            </a:r>
          </a:p>
          <a:p>
            <a:pPr marL="342900" indent="-342900">
              <a:buFont typeface="Arial" panose="020B0604020202020204" pitchFamily="34" charset="0"/>
              <a:buChar char="•"/>
            </a:pPr>
            <a:r>
              <a:rPr lang="en-US" sz="2000" dirty="0">
                <a:solidFill>
                  <a:srgbClr val="342E23"/>
                </a:solidFill>
              </a:rPr>
              <a:t>Make the stations up to four</a:t>
            </a:r>
          </a:p>
          <a:p>
            <a:pPr marL="342900" indent="-342900">
              <a:buFont typeface="Arial" panose="020B0604020202020204" pitchFamily="34" charset="0"/>
              <a:buChar char="•"/>
            </a:pPr>
            <a:r>
              <a:rPr lang="en-US" sz="2000" dirty="0">
                <a:solidFill>
                  <a:srgbClr val="342E23"/>
                </a:solidFill>
              </a:rPr>
              <a:t>Trim outlook (cover, cables)</a:t>
            </a:r>
          </a:p>
          <a:p>
            <a:pPr marL="342900" indent="-342900">
              <a:buFont typeface="Arial" panose="020B0604020202020204" pitchFamily="34" charset="0"/>
              <a:buChar char="•"/>
            </a:pPr>
            <a:r>
              <a:rPr lang="en-US" sz="2000" dirty="0">
                <a:solidFill>
                  <a:srgbClr val="342E23"/>
                </a:solidFill>
              </a:rPr>
              <a:t>Looking for steps or lower table</a:t>
            </a:r>
          </a:p>
          <a:p>
            <a:pPr marL="342900" indent="-342900">
              <a:buFont typeface="Arial" panose="020B0604020202020204" pitchFamily="34" charset="0"/>
              <a:buChar char="•"/>
            </a:pPr>
            <a:r>
              <a:rPr lang="en-US" sz="2000" dirty="0">
                <a:solidFill>
                  <a:srgbClr val="342E23"/>
                </a:solidFill>
              </a:rPr>
              <a:t>Lower gear ratio</a:t>
            </a:r>
          </a:p>
          <a:p>
            <a:pPr marL="342900" indent="-342900">
              <a:buFont typeface="Arial" panose="020B0604020202020204" pitchFamily="34" charset="0"/>
              <a:buChar char="•"/>
            </a:pPr>
            <a:r>
              <a:rPr lang="en-US" sz="2000" dirty="0">
                <a:solidFill>
                  <a:srgbClr val="342E23"/>
                </a:solidFill>
              </a:rPr>
              <a:t>Instruction with pictures</a:t>
            </a:r>
          </a:p>
          <a:p>
            <a:pPr marL="342900" indent="-342900">
              <a:buFont typeface="Arial" panose="020B0604020202020204" pitchFamily="34" charset="0"/>
              <a:buChar char="•"/>
            </a:pPr>
            <a:endParaRPr lang="en-US" sz="2000" dirty="0">
              <a:solidFill>
                <a:srgbClr val="342E23"/>
              </a:solidFill>
            </a:endParaRPr>
          </a:p>
          <a:p>
            <a:pPr marL="342900" indent="-342900">
              <a:buFont typeface="Arial" panose="020B0604020202020204" pitchFamily="34" charset="0"/>
              <a:buChar char="•"/>
            </a:pPr>
            <a:endParaRPr lang="en-US" sz="2000" dirty="0">
              <a:solidFill>
                <a:srgbClr val="342E23"/>
              </a:solidFill>
            </a:endParaRPr>
          </a:p>
          <a:p>
            <a:endParaRPr lang="en-US" sz="2000" dirty="0">
              <a:solidFill>
                <a:srgbClr val="342E23"/>
              </a:solidFill>
            </a:endParaRPr>
          </a:p>
          <a:p>
            <a:endParaRPr lang="en-US" sz="2000" dirty="0">
              <a:solidFill>
                <a:srgbClr val="342E23"/>
              </a:solidFill>
            </a:endParaRPr>
          </a:p>
          <a:p>
            <a:pPr marL="342900" indent="-342900">
              <a:buFont typeface="Arial" panose="020B0604020202020204" pitchFamily="34" charset="0"/>
              <a:buChar char="•"/>
            </a:pPr>
            <a:endParaRPr lang="en-US" sz="2000" dirty="0">
              <a:solidFill>
                <a:srgbClr val="695D46"/>
              </a:solidFill>
            </a:endParaRPr>
          </a:p>
        </p:txBody>
      </p:sp>
    </p:spTree>
    <p:extLst>
      <p:ext uri="{BB962C8B-B14F-4D97-AF65-F5344CB8AC3E}">
        <p14:creationId xmlns:p14="http://schemas.microsoft.com/office/powerpoint/2010/main" val="172361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14313" y="333375"/>
            <a:ext cx="8420100" cy="719985"/>
          </a:xfrm>
          <a:prstGeom prst="rect">
            <a:avLst/>
          </a:prstGeom>
        </p:spPr>
        <p:txBody>
          <a:bodyPr lIns="91425" tIns="91425" rIns="91425" bIns="91425" anchor="t" anchorCtr="0">
            <a:noAutofit/>
          </a:bodyPr>
          <a:lstStyle/>
          <a:p>
            <a:pPr lvl="0">
              <a:spcBef>
                <a:spcPts val="0"/>
              </a:spcBef>
              <a:buNone/>
            </a:pPr>
            <a:r>
              <a:rPr lang="en-US" dirty="0"/>
              <a:t>Updates</a:t>
            </a:r>
            <a:endParaRPr lang="en" dirty="0"/>
          </a:p>
        </p:txBody>
      </p:sp>
      <p:sp>
        <p:nvSpPr>
          <p:cNvPr id="95" name="Shape 95"/>
          <p:cNvSpPr txBox="1"/>
          <p:nvPr/>
        </p:nvSpPr>
        <p:spPr>
          <a:xfrm>
            <a:off x="3581400" y="4787660"/>
            <a:ext cx="6800850" cy="358440"/>
          </a:xfrm>
          <a:prstGeom prst="rect">
            <a:avLst/>
          </a:prstGeom>
          <a:noFill/>
          <a:ln>
            <a:noFill/>
          </a:ln>
        </p:spPr>
        <p:txBody>
          <a:bodyPr lIns="91425" tIns="91425" rIns="91425" bIns="91425" anchor="t" anchorCtr="0">
            <a:noAutofit/>
          </a:bodyPr>
          <a:lstStyle/>
          <a:p>
            <a:pPr lvl="0" rtl="0">
              <a:spcBef>
                <a:spcPts val="0"/>
              </a:spcBef>
              <a:buNone/>
            </a:pPr>
            <a:r>
              <a:rPr lang="en-US" dirty="0"/>
              <a:t>Kevin Park 3</a:t>
            </a:r>
            <a:r>
              <a:rPr lang="en" dirty="0"/>
              <a:t>/8/2017 The Wonder Factory STEM Display B - Team 15</a:t>
            </a:r>
          </a:p>
        </p:txBody>
      </p:sp>
      <p:sp>
        <p:nvSpPr>
          <p:cNvPr id="2" name="Text Placeholder 1"/>
          <p:cNvSpPr>
            <a:spLocks noGrp="1"/>
          </p:cNvSpPr>
          <p:nvPr>
            <p:ph type="body" idx="1"/>
          </p:nvPr>
        </p:nvSpPr>
        <p:spPr>
          <a:xfrm>
            <a:off x="214313" y="992138"/>
            <a:ext cx="8430260" cy="3303587"/>
          </a:xfrm>
        </p:spPr>
        <p:txBody>
          <a:bodyPr/>
          <a:lstStyle/>
          <a:p>
            <a:pPr marL="342900" indent="-342900">
              <a:buFont typeface="Arial" panose="020B0604020202020204" pitchFamily="34" charset="0"/>
              <a:buChar char="•"/>
            </a:pPr>
            <a:r>
              <a:rPr lang="en-US" sz="2000" dirty="0">
                <a:solidFill>
                  <a:srgbClr val="342E23"/>
                </a:solidFill>
              </a:rPr>
              <a:t>Safety mechanism</a:t>
            </a:r>
          </a:p>
          <a:p>
            <a:pPr marL="342900" indent="-342900">
              <a:buFont typeface="Arial" panose="020B0604020202020204" pitchFamily="34" charset="0"/>
              <a:buChar char="•"/>
            </a:pPr>
            <a:endParaRPr lang="en-US" sz="2000" dirty="0">
              <a:solidFill>
                <a:srgbClr val="342E23"/>
              </a:solidFill>
            </a:endParaRPr>
          </a:p>
          <a:p>
            <a:pPr marL="342900" indent="-342900">
              <a:buFont typeface="Arial" panose="020B0604020202020204" pitchFamily="34" charset="0"/>
              <a:buChar char="•"/>
            </a:pPr>
            <a:endParaRPr lang="en-US" sz="2000" dirty="0">
              <a:solidFill>
                <a:srgbClr val="695D46"/>
              </a:solidFill>
            </a:endParaRPr>
          </a:p>
        </p:txBody>
      </p:sp>
      <p:sp>
        <p:nvSpPr>
          <p:cNvPr id="5" name="Arrow: Right 4"/>
          <p:cNvSpPr/>
          <p:nvPr/>
        </p:nvSpPr>
        <p:spPr>
          <a:xfrm>
            <a:off x="3831660" y="25023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rcRect l="32533" t="29989" r="30708" b="9145"/>
          <a:stretch>
            <a:fillRect/>
          </a:stretch>
        </p:blipFill>
        <p:spPr>
          <a:xfrm>
            <a:off x="1000125" y="1727200"/>
            <a:ext cx="2239800" cy="2083571"/>
          </a:xfrm>
          <a:prstGeom prst="rect">
            <a:avLst/>
          </a:prstGeom>
        </p:spPr>
      </p:pic>
      <p:pic>
        <p:nvPicPr>
          <p:cNvPr id="8" name="Picture 7"/>
          <p:cNvPicPr>
            <a:picLocks noChangeAspect="1"/>
          </p:cNvPicPr>
          <p:nvPr/>
        </p:nvPicPr>
        <p:blipFill>
          <a:blip r:embed="rId4"/>
          <a:srcRect l="34357" t="20979" r="34965" b="29586"/>
          <a:stretch>
            <a:fillRect/>
          </a:stretch>
        </p:blipFill>
        <p:spPr>
          <a:xfrm>
            <a:off x="5327650" y="1727200"/>
            <a:ext cx="2300228" cy="2087810"/>
          </a:xfrm>
          <a:prstGeom prst="rect">
            <a:avLst/>
          </a:prstGeom>
        </p:spPr>
      </p:pic>
    </p:spTree>
    <p:extLst>
      <p:ext uri="{BB962C8B-B14F-4D97-AF65-F5344CB8AC3E}">
        <p14:creationId xmlns:p14="http://schemas.microsoft.com/office/powerpoint/2010/main" val="252457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14313" y="333375"/>
            <a:ext cx="8420100" cy="719985"/>
          </a:xfrm>
          <a:prstGeom prst="rect">
            <a:avLst/>
          </a:prstGeom>
        </p:spPr>
        <p:txBody>
          <a:bodyPr lIns="91425" tIns="91425" rIns="91425" bIns="91425" anchor="t" anchorCtr="0">
            <a:noAutofit/>
          </a:bodyPr>
          <a:lstStyle/>
          <a:p>
            <a:pPr lvl="0">
              <a:spcBef>
                <a:spcPts val="0"/>
              </a:spcBef>
              <a:buNone/>
            </a:pPr>
            <a:r>
              <a:rPr lang="en-US" dirty="0"/>
              <a:t>Updates</a:t>
            </a:r>
            <a:endParaRPr lang="en" dirty="0"/>
          </a:p>
        </p:txBody>
      </p:sp>
      <p:sp>
        <p:nvSpPr>
          <p:cNvPr id="95" name="Shape 95"/>
          <p:cNvSpPr txBox="1"/>
          <p:nvPr/>
        </p:nvSpPr>
        <p:spPr>
          <a:xfrm>
            <a:off x="3581400" y="4787660"/>
            <a:ext cx="6800850" cy="358440"/>
          </a:xfrm>
          <a:prstGeom prst="rect">
            <a:avLst/>
          </a:prstGeom>
          <a:noFill/>
          <a:ln>
            <a:noFill/>
          </a:ln>
        </p:spPr>
        <p:txBody>
          <a:bodyPr lIns="91425" tIns="91425" rIns="91425" bIns="91425" anchor="t" anchorCtr="0">
            <a:noAutofit/>
          </a:bodyPr>
          <a:lstStyle/>
          <a:p>
            <a:pPr lvl="0" rtl="0">
              <a:spcBef>
                <a:spcPts val="0"/>
              </a:spcBef>
              <a:buNone/>
            </a:pPr>
            <a:r>
              <a:rPr lang="en-US" dirty="0"/>
              <a:t>Kevin Park 3</a:t>
            </a:r>
            <a:r>
              <a:rPr lang="en" dirty="0"/>
              <a:t>/8/2017 The Wonder Factory STEM Display B - Team 15</a:t>
            </a:r>
          </a:p>
        </p:txBody>
      </p:sp>
      <p:sp>
        <p:nvSpPr>
          <p:cNvPr id="2" name="Text Placeholder 1"/>
          <p:cNvSpPr>
            <a:spLocks noGrp="1"/>
          </p:cNvSpPr>
          <p:nvPr>
            <p:ph type="body" idx="1"/>
          </p:nvPr>
        </p:nvSpPr>
        <p:spPr>
          <a:xfrm>
            <a:off x="214313" y="992138"/>
            <a:ext cx="8430260" cy="3303587"/>
          </a:xfrm>
        </p:spPr>
        <p:txBody>
          <a:bodyPr/>
          <a:lstStyle/>
          <a:p>
            <a:pPr marL="342900" indent="-342900">
              <a:buFont typeface="Arial" panose="020B0604020202020204" pitchFamily="34" charset="0"/>
              <a:buChar char="•"/>
            </a:pPr>
            <a:r>
              <a:rPr lang="en-US" sz="2000" dirty="0">
                <a:solidFill>
                  <a:srgbClr val="342E23"/>
                </a:solidFill>
              </a:rPr>
              <a:t>Wood cut</a:t>
            </a:r>
          </a:p>
          <a:p>
            <a:pPr marL="342900" indent="-342900">
              <a:buFont typeface="Arial" panose="020B0604020202020204" pitchFamily="34" charset="0"/>
              <a:buChar char="•"/>
            </a:pPr>
            <a:endParaRPr lang="en-US" sz="2000" dirty="0">
              <a:solidFill>
                <a:srgbClr val="342E23"/>
              </a:solidFill>
            </a:endParaRPr>
          </a:p>
          <a:p>
            <a:pPr marL="342900" indent="-342900">
              <a:buFont typeface="Arial" panose="020B0604020202020204" pitchFamily="34" charset="0"/>
              <a:buChar char="•"/>
            </a:pPr>
            <a:endParaRPr lang="en-US" sz="2000" dirty="0">
              <a:solidFill>
                <a:srgbClr val="695D46"/>
              </a:solidFill>
            </a:endParaRPr>
          </a:p>
        </p:txBody>
      </p:sp>
      <p:pic>
        <p:nvPicPr>
          <p:cNvPr id="3" name="Picture 2"/>
          <p:cNvPicPr>
            <a:picLocks noChangeAspect="1"/>
          </p:cNvPicPr>
          <p:nvPr/>
        </p:nvPicPr>
        <p:blipFill>
          <a:blip r:embed="rId3"/>
          <a:srcRect l="32984" t="30318" r="30783" b="7548"/>
          <a:stretch>
            <a:fillRect/>
          </a:stretch>
        </p:blipFill>
        <p:spPr>
          <a:xfrm>
            <a:off x="600075" y="1489075"/>
            <a:ext cx="2610861" cy="2509006"/>
          </a:xfrm>
          <a:prstGeom prst="rect">
            <a:avLst/>
          </a:prstGeom>
        </p:spPr>
      </p:pic>
      <p:pic>
        <p:nvPicPr>
          <p:cNvPr id="4" name="Picture 3"/>
          <p:cNvPicPr>
            <a:picLocks noChangeAspect="1"/>
          </p:cNvPicPr>
          <p:nvPr/>
        </p:nvPicPr>
        <p:blipFill>
          <a:blip r:embed="rId4"/>
          <a:srcRect l="34965" t="25820" r="34965" b="16138"/>
          <a:stretch>
            <a:fillRect/>
          </a:stretch>
        </p:blipFill>
        <p:spPr>
          <a:xfrm>
            <a:off x="5432425" y="1489075"/>
            <a:ext cx="2333288" cy="2519151"/>
          </a:xfrm>
          <a:prstGeom prst="rect">
            <a:avLst/>
          </a:prstGeom>
        </p:spPr>
      </p:pic>
      <p:sp>
        <p:nvSpPr>
          <p:cNvPr id="5" name="Arrow: Right 4"/>
          <p:cNvSpPr/>
          <p:nvPr/>
        </p:nvSpPr>
        <p:spPr>
          <a:xfrm>
            <a:off x="3831660" y="25023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002252"/>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950</Words>
  <Application>Microsoft Office PowerPoint</Application>
  <PresentationFormat>On-screen Show (16:9)</PresentationFormat>
  <Paragraphs>165</Paragraphs>
  <Slides>16</Slides>
  <Notes>16</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tropic</vt:lpstr>
      <vt:lpstr>PowerPoint Presentation</vt:lpstr>
      <vt:lpstr>Project Description</vt:lpstr>
      <vt:lpstr>Project Description</vt:lpstr>
      <vt:lpstr>Project Description</vt:lpstr>
      <vt:lpstr>Project Description Current Manufactured Design</vt:lpstr>
      <vt:lpstr>PowerPoint Presentation</vt:lpstr>
      <vt:lpstr>Updates</vt:lpstr>
      <vt:lpstr>Updates</vt:lpstr>
      <vt:lpstr>Updates</vt:lpstr>
      <vt:lpstr>Updates</vt:lpstr>
      <vt:lpstr>PowerPoint Presentation</vt:lpstr>
      <vt:lpstr>PowerPoint Presentation</vt:lpstr>
      <vt:lpstr>Schedule - Gantt Chart   </vt:lpstr>
      <vt:lpstr>Budget</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Rankin</cp:lastModifiedBy>
  <cp:revision>460</cp:revision>
  <dcterms:modified xsi:type="dcterms:W3CDTF">2017-03-08T22:09:32Z</dcterms:modified>
</cp:coreProperties>
</file>